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3" r:id="rId3"/>
    <p:sldId id="265" r:id="rId4"/>
    <p:sldId id="267" r:id="rId5"/>
    <p:sldId id="271" r:id="rId6"/>
    <p:sldId id="268" r:id="rId7"/>
    <p:sldId id="275" r:id="rId8"/>
    <p:sldId id="270" r:id="rId9"/>
    <p:sldId id="269" r:id="rId10"/>
    <p:sldId id="283" r:id="rId11"/>
    <p:sldId id="264"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varScale="1">
        <p:scale>
          <a:sx n="64" d="100"/>
          <a:sy n="64" d="100"/>
        </p:scale>
        <p:origin x="272" y="60"/>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t>‹#›</a:t>
            </a:fld>
            <a:endParaRPr lang="zh-CN" altLang="en-US"/>
          </a:p>
        </p:txBody>
      </p:sp>
    </p:spTree>
    <p:extLst>
      <p:ext uri="{BB962C8B-B14F-4D97-AF65-F5344CB8AC3E}">
        <p14:creationId xmlns:p14="http://schemas.microsoft.com/office/powerpoint/2010/main" val="426522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a:t>
            </a:fld>
            <a:endParaRPr lang="zh-CN" altLang="en-US"/>
          </a:p>
        </p:txBody>
      </p:sp>
    </p:spTree>
    <p:extLst>
      <p:ext uri="{BB962C8B-B14F-4D97-AF65-F5344CB8AC3E}">
        <p14:creationId xmlns:p14="http://schemas.microsoft.com/office/powerpoint/2010/main" val="232832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296235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98209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188773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a:t>
            </a:fld>
            <a:endParaRPr lang="zh-CN" altLang="en-US"/>
          </a:p>
        </p:txBody>
      </p:sp>
    </p:spTree>
    <p:extLst>
      <p:ext uri="{BB962C8B-B14F-4D97-AF65-F5344CB8AC3E}">
        <p14:creationId xmlns:p14="http://schemas.microsoft.com/office/powerpoint/2010/main" val="155722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187689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3427153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51330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338538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271057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358674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1ECB1-5A5B-4C6B-8360-EEF4E7804329}"/>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5BFCC059-4D8E-4C87-A4D1-E4C9E1D59452}"/>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A904FCF4-9A9C-407F-A896-63764D12FEE3}"/>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69A6E786-3F61-4FD7-AF4B-5CAEC066F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126972-3EDC-4D3D-817C-4CCC7969F7B7}"/>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004290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17C0B-618B-4B07-8FEE-212F45DF64FC}"/>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E76156C6-4F3E-4B26-BEF6-C658183E3C3C}"/>
              </a:ext>
            </a:extLst>
          </p:cNvPr>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190B155B-888E-4B42-8139-225B7CE4903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F0848B8B-A45D-48D2-B95C-C234023486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2847D2-37FF-491E-86F7-2A77B2A5E901}"/>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04151581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B51B0E-C5ED-4931-852F-A8DA7E1DB9A4}"/>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165174B4-31E8-4BEF-8942-FD3548C70B75}"/>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42B8F4D3-431E-44CF-A028-C91E2137E9E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15D0F09A-E73B-492B-B10B-3218D86A8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E3E4A-3F9F-4FA6-A0A2-122D22E57CD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5476314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A1C3F-F90A-43A4-9ECD-F00719B56535}"/>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5C48D4E4-35F0-4517-A710-16EC966268E6}"/>
              </a:ext>
            </a:extLst>
          </p:cNvPr>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4D82627A-5DA8-42DB-A0E5-883D1EDEEB33}"/>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6709759C-075D-43BD-B60D-906336D331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769EA7-A4C8-47A7-9F4D-3E4EF4FEB31E}"/>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9792095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30536-6B8C-499F-B691-282A56B2234A}"/>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592699D7-1ACB-40EF-8948-18C67F14DCCA}"/>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p>
        </p:txBody>
      </p:sp>
      <p:sp>
        <p:nvSpPr>
          <p:cNvPr id="4" name="日期占位符 3">
            <a:extLst>
              <a:ext uri="{FF2B5EF4-FFF2-40B4-BE49-F238E27FC236}">
                <a16:creationId xmlns:a16="http://schemas.microsoft.com/office/drawing/2014/main" id="{A09C0F2B-275E-4EFF-8736-59FDF652047A}"/>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EC6CBD68-7556-4277-A9CC-0E3698CDD0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552142-513F-4E0A-A832-EC32ABA8CBDE}"/>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77292913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A5A0C-41EF-4EF1-B9B9-E309AF8245CE}"/>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6898F9A6-7009-487C-9335-9B2655AF34BF}"/>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142523A4-6D85-4E26-BAD9-B5DED0F0D86A}"/>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DF1B68CC-03DA-4133-9A62-45795BDC56B0}"/>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6" name="页脚占位符 5">
            <a:extLst>
              <a:ext uri="{FF2B5EF4-FFF2-40B4-BE49-F238E27FC236}">
                <a16:creationId xmlns:a16="http://schemas.microsoft.com/office/drawing/2014/main" id="{37433D43-A8D0-4374-ACF8-E247BE39BC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94F08B-6269-48AE-88E7-BDBB0876FDAD}"/>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5641760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4134E-0BE5-46C0-929C-F9D4A023FD93}"/>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B12113C5-ADEA-4974-BB14-86DAC381EA1D}"/>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4" name="内容占位符 3">
            <a:extLst>
              <a:ext uri="{FF2B5EF4-FFF2-40B4-BE49-F238E27FC236}">
                <a16:creationId xmlns:a16="http://schemas.microsoft.com/office/drawing/2014/main" id="{C9390FF6-61F4-44DF-9C58-15C7C9EAC01D}"/>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5084E920-1203-43C5-9836-AEA955263377}"/>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6" name="内容占位符 5">
            <a:extLst>
              <a:ext uri="{FF2B5EF4-FFF2-40B4-BE49-F238E27FC236}">
                <a16:creationId xmlns:a16="http://schemas.microsoft.com/office/drawing/2014/main" id="{91FAE36B-07A4-4C4E-9A5F-B58F26998217}"/>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2C6239AA-BEC2-47D5-B295-1C438B9D2A2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8" name="页脚占位符 7">
            <a:extLst>
              <a:ext uri="{FF2B5EF4-FFF2-40B4-BE49-F238E27FC236}">
                <a16:creationId xmlns:a16="http://schemas.microsoft.com/office/drawing/2014/main" id="{2D37E89F-FD72-4884-A2DC-4121C65FDE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094C68-E649-4A58-B70D-88A203523249}"/>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8366069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94A4-B8D7-43C1-80C9-73E124F4F707}"/>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A684A534-7F72-44DB-AAA0-39763DA8C1E6}"/>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4" name="页脚占位符 3">
            <a:extLst>
              <a:ext uri="{FF2B5EF4-FFF2-40B4-BE49-F238E27FC236}">
                <a16:creationId xmlns:a16="http://schemas.microsoft.com/office/drawing/2014/main" id="{ED8F81B8-2C1B-46DA-9FC4-FA4EA6C314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DEF5E0-2338-4BAC-8681-B56466F2D309}"/>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4344903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AE1E47-1B45-4380-AE38-48F51410E38F}"/>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3" name="页脚占位符 2">
            <a:extLst>
              <a:ext uri="{FF2B5EF4-FFF2-40B4-BE49-F238E27FC236}">
                <a16:creationId xmlns:a16="http://schemas.microsoft.com/office/drawing/2014/main" id="{A5744B09-219A-4BAE-A64A-BA6F51CC35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5B1853-F3A0-4843-A7DD-B071FABAEC7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98080075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05EE-C361-48B2-881C-5FEDBCF95C2E}"/>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D66B7BA2-C07B-486A-AEBA-E8A379FAE2D7}"/>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9609B8D7-C342-4349-A52B-0F630C4968F5}"/>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C21A0A05-2E78-4B68-9275-72A6981317F1}"/>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6" name="页脚占位符 5">
            <a:extLst>
              <a:ext uri="{FF2B5EF4-FFF2-40B4-BE49-F238E27FC236}">
                <a16:creationId xmlns:a16="http://schemas.microsoft.com/office/drawing/2014/main" id="{8E8D064B-850C-449A-B16D-36BA1C5A1F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919E08-2488-46A8-8B39-E8E3B1A7284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7127537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9821D-3169-462D-BDC5-707DAA3731AF}"/>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C25970DE-180B-463A-842D-4B948B1E4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048C78-1503-4FD7-8859-990F963DFC66}"/>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D84969D1-8A89-4051-A7A3-053E791C47D5}"/>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10/06/2025</a:t>
            </a:fld>
            <a:endParaRPr lang="zh-CN" altLang="en-US"/>
          </a:p>
        </p:txBody>
      </p:sp>
      <p:sp>
        <p:nvSpPr>
          <p:cNvPr id="6" name="页脚占位符 5">
            <a:extLst>
              <a:ext uri="{FF2B5EF4-FFF2-40B4-BE49-F238E27FC236}">
                <a16:creationId xmlns:a16="http://schemas.microsoft.com/office/drawing/2014/main" id="{F2B7B8CF-C72E-438F-A999-E8DA548268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73A437-B948-459B-B14D-44D796DEEFE1}"/>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915796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74BBE8-1815-4000-8008-945E8B561AD9}"/>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F3E314DF-819C-4FF1-9C2E-69194E155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ECA1525E-7C66-46A7-89CD-0A0836A4B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F86BAB08-D03A-4FEF-8092-001CB785BBAB}" type="datetimeFigureOut">
              <a:rPr lang="vi-VN" altLang="vi-VN" sz="1100" smtClean="0">
                <a:latin typeface="Noto Sans"/>
                <a:ea typeface="Noto Sans"/>
              </a:rPr>
              <a:t>10/06/2025</a:t>
            </a:fld>
            <a:endParaRPr lang="zh-CN" altLang="en-US"/>
          </a:p>
        </p:txBody>
      </p:sp>
      <p:sp>
        <p:nvSpPr>
          <p:cNvPr id="5" name="页脚占位符 4">
            <a:extLst>
              <a:ext uri="{FF2B5EF4-FFF2-40B4-BE49-F238E27FC236}">
                <a16:creationId xmlns:a16="http://schemas.microsoft.com/office/drawing/2014/main" id="{93269161-46AB-416B-9C71-590B71BBF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47D277-5155-4804-A42E-790F5C4F8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09202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7A75D3-C2BA-4485-9877-FBE4E629B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6934" y="6893"/>
            <a:ext cx="12192000" cy="6858000"/>
          </a:xfrm>
          <a:prstGeom prst="rect">
            <a:avLst/>
          </a:prstGeom>
        </p:spPr>
      </p:pic>
      <p:sp>
        <p:nvSpPr>
          <p:cNvPr id="10" name="文本框 9">
            <a:extLst>
              <a:ext uri="{FF2B5EF4-FFF2-40B4-BE49-F238E27FC236}">
                <a16:creationId xmlns:a16="http://schemas.microsoft.com/office/drawing/2014/main" id="{887520BC-97FB-435B-A68C-FA53EFFAC97B}"/>
              </a:ext>
            </a:extLst>
          </p:cNvPr>
          <p:cNvSpPr txBox="1"/>
          <p:nvPr/>
        </p:nvSpPr>
        <p:spPr>
          <a:xfrm>
            <a:off x="6112934" y="496613"/>
            <a:ext cx="6309501" cy="2518003"/>
          </a:xfrm>
          <a:prstGeom prst="rect">
            <a:avLst/>
          </a:prstGeom>
          <a:noFill/>
        </p:spPr>
        <p:txBody>
          <a:bodyPr wrap="none" rtlCol="0">
            <a:normAutofit/>
          </a:bodyPr>
          <a:lstStyle/>
          <a:p>
            <a:pPr algn="ctr">
              <a:lnSpc>
                <a:spcPct val="100000"/>
              </a:lnSpc>
            </a:pPr>
            <a:r>
              <a:rPr lang="en-US" altLang="vi-VN" sz="6000" b="1" spc="600" dirty="0" err="1">
                <a:ln w="19050">
                  <a:solidFill>
                    <a:srgbClr val="2156A6"/>
                  </a:solidFill>
                </a:ln>
                <a:solidFill>
                  <a:schemeClr val="bg1"/>
                </a:solidFill>
                <a:latin typeface="Noto Sans"/>
                <a:ea typeface="Noto Sans"/>
                <a:cs typeface="+mn-ea"/>
                <a:sym typeface="+mn-lt"/>
              </a:rPr>
              <a:t>Bài</a:t>
            </a:r>
            <a:r>
              <a:rPr lang="en-US" altLang="vi-VN" sz="6000" b="1" spc="600" dirty="0">
                <a:ln w="19050">
                  <a:solidFill>
                    <a:srgbClr val="2156A6"/>
                  </a:solidFill>
                </a:ln>
                <a:solidFill>
                  <a:schemeClr val="bg1"/>
                </a:solidFill>
                <a:latin typeface="Noto Sans"/>
                <a:ea typeface="Noto Sans"/>
                <a:cs typeface="+mn-ea"/>
                <a:sym typeface="+mn-lt"/>
              </a:rPr>
              <a:t> </a:t>
            </a:r>
            <a:r>
              <a:rPr lang="en-US" altLang="vi-VN" sz="6000" b="1" spc="600" dirty="0" err="1">
                <a:ln w="19050">
                  <a:solidFill>
                    <a:srgbClr val="2156A6"/>
                  </a:solidFill>
                </a:ln>
                <a:solidFill>
                  <a:schemeClr val="bg1"/>
                </a:solidFill>
                <a:latin typeface="Noto Sans"/>
                <a:ea typeface="Noto Sans"/>
                <a:cs typeface="+mn-ea"/>
                <a:sym typeface="+mn-lt"/>
              </a:rPr>
              <a:t>tập</a:t>
            </a:r>
            <a:r>
              <a:rPr lang="en-US" altLang="vi-VN" sz="6000" b="1" spc="600" dirty="0">
                <a:ln w="19050">
                  <a:solidFill>
                    <a:srgbClr val="2156A6"/>
                  </a:solidFill>
                </a:ln>
                <a:solidFill>
                  <a:schemeClr val="bg1"/>
                </a:solidFill>
                <a:latin typeface="Noto Sans"/>
                <a:ea typeface="Noto Sans"/>
                <a:cs typeface="+mn-ea"/>
                <a:sym typeface="+mn-lt"/>
              </a:rPr>
              <a:t> </a:t>
            </a:r>
            <a:r>
              <a:rPr lang="en-US" altLang="vi-VN" sz="6000" b="1" spc="600" dirty="0" err="1">
                <a:ln w="19050">
                  <a:solidFill>
                    <a:srgbClr val="2156A6"/>
                  </a:solidFill>
                </a:ln>
                <a:solidFill>
                  <a:schemeClr val="bg1"/>
                </a:solidFill>
                <a:latin typeface="Noto Sans"/>
                <a:ea typeface="Noto Sans"/>
                <a:cs typeface="+mn-ea"/>
                <a:sym typeface="+mn-lt"/>
              </a:rPr>
              <a:t>lớn</a:t>
            </a:r>
            <a:r>
              <a:rPr lang="en-US" altLang="vi-VN" sz="6000" b="1" spc="600" dirty="0">
                <a:ln w="19050">
                  <a:solidFill>
                    <a:srgbClr val="2156A6"/>
                  </a:solidFill>
                </a:ln>
                <a:solidFill>
                  <a:schemeClr val="bg1"/>
                </a:solidFill>
                <a:latin typeface="Noto Sans"/>
                <a:ea typeface="Noto Sans"/>
                <a:cs typeface="+mn-ea"/>
                <a:sym typeface="+mn-lt"/>
              </a:rPr>
              <a:t> </a:t>
            </a:r>
          </a:p>
        </p:txBody>
      </p:sp>
      <p:sp>
        <p:nvSpPr>
          <p:cNvPr id="11" name="文本框 10">
            <a:extLst>
              <a:ext uri="{FF2B5EF4-FFF2-40B4-BE49-F238E27FC236}">
                <a16:creationId xmlns:a16="http://schemas.microsoft.com/office/drawing/2014/main" id="{94DFB5C6-1F06-4DEA-BB47-0DC40AAFB4A8}"/>
              </a:ext>
            </a:extLst>
          </p:cNvPr>
          <p:cNvSpPr txBox="1"/>
          <p:nvPr/>
        </p:nvSpPr>
        <p:spPr>
          <a:xfrm>
            <a:off x="4840622" y="2855563"/>
            <a:ext cx="7151017" cy="1729343"/>
          </a:xfrm>
          <a:prstGeom prst="rect">
            <a:avLst/>
          </a:prstGeom>
          <a:noFill/>
        </p:spPr>
        <p:txBody>
          <a:bodyPr wrap="none" rtlCol="0">
            <a:normAutofit/>
          </a:bodyPr>
          <a:lstStyle/>
          <a:p>
            <a:pPr>
              <a:lnSpc>
                <a:spcPct val="100000"/>
              </a:lnSpc>
            </a:pPr>
            <a:r>
              <a:rPr lang="en-US" altLang="vi-VN" sz="2800" spc="600" dirty="0" err="1">
                <a:solidFill>
                  <a:schemeClr val="bg1"/>
                </a:solidFill>
                <a:latin typeface="Times New Roman" panose="02020603050405020304" pitchFamily="18" charset="0"/>
                <a:ea typeface="Noto Sans"/>
                <a:cs typeface="Times New Roman" panose="02020603050405020304" pitchFamily="18" charset="0"/>
                <a:sym typeface="+mn-lt"/>
              </a:rPr>
              <a:t>Đề</a:t>
            </a:r>
            <a:r>
              <a:rPr lang="en-US" altLang="vi-VN" sz="2800" spc="6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800" spc="600" dirty="0" err="1">
                <a:solidFill>
                  <a:schemeClr val="bg1"/>
                </a:solidFill>
                <a:latin typeface="Times New Roman" panose="02020603050405020304" pitchFamily="18" charset="0"/>
                <a:ea typeface="Noto Sans"/>
                <a:cs typeface="Times New Roman" panose="02020603050405020304" pitchFamily="18" charset="0"/>
                <a:sym typeface="+mn-lt"/>
              </a:rPr>
              <a:t>bài</a:t>
            </a:r>
            <a:r>
              <a:rPr lang="en-US" altLang="vi-VN" sz="2800" spc="600" dirty="0">
                <a:solidFill>
                  <a:schemeClr val="bg1"/>
                </a:solidFill>
                <a:latin typeface="Times New Roman" panose="02020603050405020304" pitchFamily="18" charset="0"/>
                <a:ea typeface="Noto Sans"/>
                <a:cs typeface="Times New Roman" panose="02020603050405020304" pitchFamily="18" charset="0"/>
                <a:sym typeface="+mn-lt"/>
              </a:rPr>
              <a:t> :</a:t>
            </a:r>
            <a:r>
              <a:rPr lang="vi-VN" sz="2800" dirty="0">
                <a:solidFill>
                  <a:schemeClr val="bg1"/>
                </a:solidFill>
                <a:cs typeface="Arial" panose="020B0604020202020204" pitchFamily="34" charset="0"/>
              </a:rPr>
              <a:t>Chuyển chương trình Trivia </a:t>
            </a:r>
            <a:endParaRPr lang="en-US" sz="2800" dirty="0">
              <a:solidFill>
                <a:schemeClr val="bg1"/>
              </a:solidFill>
              <a:latin typeface="Arial" panose="020B0604020202020204" pitchFamily="34" charset="0"/>
              <a:cs typeface="Arial" panose="020B0604020202020204" pitchFamily="34" charset="0"/>
            </a:endParaRPr>
          </a:p>
          <a:p>
            <a:pPr>
              <a:lnSpc>
                <a:spcPct val="100000"/>
              </a:lnSpc>
            </a:pPr>
            <a:r>
              <a:rPr lang="vi-VN" sz="2800" dirty="0">
                <a:solidFill>
                  <a:schemeClr val="bg1"/>
                </a:solidFill>
                <a:cs typeface="Arial" panose="020B0604020202020204" pitchFamily="34" charset="0"/>
              </a:rPr>
              <a:t>Challenge (đọc câu hỏi từ file, Chapter 7)</a:t>
            </a:r>
            <a:endParaRPr lang="en-US" sz="2800" dirty="0">
              <a:solidFill>
                <a:schemeClr val="bg1"/>
              </a:solidFill>
              <a:latin typeface="Arial" panose="020B0604020202020204" pitchFamily="34" charset="0"/>
              <a:cs typeface="Arial" panose="020B0604020202020204" pitchFamily="34" charset="0"/>
            </a:endParaRPr>
          </a:p>
          <a:p>
            <a:pPr>
              <a:lnSpc>
                <a:spcPct val="100000"/>
              </a:lnSpc>
            </a:pPr>
            <a:r>
              <a:rPr lang="vi-VN" sz="2800" dirty="0">
                <a:solidFill>
                  <a:schemeClr val="bg1"/>
                </a:solidFill>
                <a:cs typeface="Arial" panose="020B0604020202020204" pitchFamily="34" charset="0"/>
              </a:rPr>
              <a:t> thành ứng dụng GUI.</a:t>
            </a:r>
            <a:endParaRPr lang="vi-VN" altLang="vi-VN" sz="2800" spc="600" dirty="0">
              <a:solidFill>
                <a:schemeClr val="bg1"/>
              </a:solidFill>
              <a:ea typeface="Noto Sans"/>
              <a:cs typeface="Arial" panose="020B0604020202020204" pitchFamily="34" charset="0"/>
              <a:sym typeface="+mn-lt"/>
            </a:endParaRPr>
          </a:p>
        </p:txBody>
      </p:sp>
      <p:sp>
        <p:nvSpPr>
          <p:cNvPr id="12" name="文本框 11">
            <a:extLst>
              <a:ext uri="{FF2B5EF4-FFF2-40B4-BE49-F238E27FC236}">
                <a16:creationId xmlns:a16="http://schemas.microsoft.com/office/drawing/2014/main" id="{D5BD1863-5B17-4994-9F78-454F7609DC19}"/>
              </a:ext>
            </a:extLst>
          </p:cNvPr>
          <p:cNvSpPr txBox="1"/>
          <p:nvPr/>
        </p:nvSpPr>
        <p:spPr>
          <a:xfrm>
            <a:off x="4840622" y="4297766"/>
            <a:ext cx="4142996" cy="472869"/>
          </a:xfrm>
          <a:prstGeom prst="rect">
            <a:avLst/>
          </a:prstGeom>
          <a:solidFill>
            <a:srgbClr val="FCFCFE"/>
          </a:solidFill>
        </p:spPr>
        <p:txBody>
          <a:bodyPr wrap="square" rtlCol="0">
            <a:noAutofit/>
          </a:bodyPr>
          <a:lstStyle/>
          <a:p>
            <a:pPr algn="ctr">
              <a:lnSpc>
                <a:spcPct val="100000"/>
              </a:lnSpc>
            </a:pPr>
            <a:r>
              <a:rPr lang="en-US" sz="2000" dirty="0">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rPr>
              <a:t>By </a:t>
            </a:r>
            <a:r>
              <a:rPr lang="en-US" sz="2000" dirty="0" err="1">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rPr>
              <a:t>Nguyễn</a:t>
            </a:r>
            <a:r>
              <a:rPr lang="en-US" sz="2000" dirty="0">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rPr>
              <a:t> </a:t>
            </a:r>
            <a:r>
              <a:rPr lang="en-US" sz="2000" dirty="0" err="1">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rPr>
              <a:t>Phương</a:t>
            </a:r>
            <a:r>
              <a:rPr lang="en-US" sz="2000" dirty="0">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rPr>
              <a:t> Nam – K58.KTP</a:t>
            </a:r>
          </a:p>
          <a:p>
            <a:pPr algn="ctr">
              <a:lnSpc>
                <a:spcPct val="100000"/>
              </a:lnSpc>
            </a:pPr>
            <a:endParaRPr lang="en-US" sz="2000" dirty="0">
              <a:solidFill>
                <a:srgbClr val="2156A6"/>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pic>
        <p:nvPicPr>
          <p:cNvPr id="14" name="James Woods,Alex H - Guadalupe (Original Mix)">
            <a:hlinkClick r:id="" action="ppaction://media"/>
            <a:extLst>
              <a:ext uri="{FF2B5EF4-FFF2-40B4-BE49-F238E27FC236}">
                <a16:creationId xmlns:a16="http://schemas.microsoft.com/office/drawing/2014/main" id="{2285310D-9E5F-495F-BDE6-EF47D6D1B6B0}"/>
              </a:ext>
            </a:extLst>
          </p:cNvPr>
          <p:cNvPicPr>
            <a:picLocks noChangeAspect="1"/>
          </p:cNvPicPr>
          <p:nvPr>
            <a:audioFile r:link="rId1"/>
            <p:extLst>
              <p:ext uri="{DAA4B4D4-6D71-4841-9C94-3DE7FCFB9230}">
                <p14:media xmlns:p14="http://schemas.microsoft.com/office/powerpoint/2010/main" r:embed="rId2">
                  <p14:trim end="354974.425"/>
                </p14:media>
              </p:ext>
            </p:extLst>
          </p:nvPr>
        </p:nvPicPr>
        <p:blipFill>
          <a:blip r:embed="rId6"/>
          <a:stretch>
            <a:fillRect/>
          </a:stretch>
        </p:blipFill>
        <p:spPr>
          <a:xfrm>
            <a:off x="-287866" y="-1446558"/>
            <a:ext cx="609600" cy="609600"/>
          </a:xfrm>
          <a:prstGeom prst="rect">
            <a:avLst/>
          </a:prstGeom>
        </p:spPr>
      </p:pic>
    </p:spTree>
    <p:extLst>
      <p:ext uri="{BB962C8B-B14F-4D97-AF65-F5344CB8AC3E}">
        <p14:creationId xmlns:p14="http://schemas.microsoft.com/office/powerpoint/2010/main" val="39917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750"/>
                                        <p:tgtEl>
                                          <p:spTgt spid="5"/>
                                        </p:tgtEl>
                                      </p:cBhvr>
                                    </p:animEffect>
                                  </p:childTnLst>
                                </p:cTn>
                              </p:par>
                            </p:childTnLst>
                          </p:cTn>
                        </p:par>
                        <p:par>
                          <p:cTn id="10" fill="hold" nodeType="afterGroup">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750"/>
                            </p:stCondLst>
                            <p:childTnLst>
                              <p:par>
                                <p:cTn id="17" presetID="1" presetClass="entr" presetSubtype="0" fill="hold" grpId="0" nodeType="afterEffect">
                                  <p:stCondLst>
                                    <p:cond delay="0"/>
                                  </p:stCondLst>
                                  <p:iterate type="lt">
                                    <p:tmAbs val="50"/>
                                  </p:iterate>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nodeType="afterGroup">
                            <p:stCondLst>
                              <p:cond delay="5701"/>
                            </p:stCondLst>
                            <p:childTnLst>
                              <p:par>
                                <p:cTn id="20" presetID="1" presetClass="entr" presetSubtype="0" fill="hold" grpId="0" nodeType="afterEffect">
                                  <p:stCondLst>
                                    <p:cond delay="0"/>
                                  </p:stCondLst>
                                  <p:iterate type="lt">
                                    <p:tmAbs val="50"/>
                                  </p:iterate>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hold" display="0">
                  <p:stCondLst>
                    <p:cond delay="indefinite"/>
                  </p:stCondLst>
                  <p:endCondLst>
                    <p:cond evt="onPrev" delay="0">
                      <p:tgtEl>
                        <p:sldTgt/>
                      </p:tgtEl>
                    </p:cond>
                    <p:cond evt="onStopAudio" delay="0">
                      <p:tgtEl>
                        <p:sldTgt/>
                      </p:tgtEl>
                    </p:cond>
                  </p:endCondLst>
                </p:cTn>
                <p:tgtEl>
                  <p:spTgt spid="14"/>
                </p:tgtEl>
              </p:cMediaNode>
            </p:audio>
          </p:childTnLst>
        </p:cTn>
      </p:par>
    </p:tnLst>
    <p:bldLst>
      <p:bldP spid="10" grpId="0"/>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6"/>
            <a:ext cx="3814550" cy="447385"/>
            <a:chOff x="838490" y="362092"/>
            <a:chExt cx="3814550" cy="447385"/>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398470" y="362092"/>
              <a:ext cx="325457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eaLnBrk="1" hangingPunct="1"/>
              <a:r>
                <a:rPr lang="en-US" altLang="vi-VN" sz="2400" b="1" spc="300" dirty="0" err="1">
                  <a:latin typeface="Noto Sans"/>
                  <a:ea typeface="Noto Sans"/>
                  <a:sym typeface="Arial" panose="020B0604020202020204" pitchFamily="34" charset="0"/>
                </a:rPr>
                <a:t>Kết</a:t>
              </a:r>
              <a:r>
                <a:rPr lang="en-US" altLang="vi-VN" sz="2400" b="1" spc="300" dirty="0">
                  <a:latin typeface="Noto Sans"/>
                  <a:ea typeface="Noto Sans"/>
                  <a:sym typeface="Arial" panose="020B0604020202020204" pitchFamily="34" charset="0"/>
                </a:rPr>
                <a:t> </a:t>
              </a:r>
              <a:r>
                <a:rPr lang="en-US" altLang="vi-VN" sz="2400" b="1" spc="300" dirty="0" err="1">
                  <a:latin typeface="Noto Sans"/>
                  <a:ea typeface="Noto Sans"/>
                  <a:sym typeface="Arial" panose="020B0604020202020204" pitchFamily="34" charset="0"/>
                </a:rPr>
                <a:t>luận</a:t>
              </a:r>
              <a:endParaRPr lang="vi-VN" altLang="vi-VN" sz="2400" b="1" spc="300" dirty="0">
                <a:latin typeface="Noto Sans"/>
                <a:ea typeface="Noto Sans"/>
                <a:sym typeface="Arial" panose="020B0604020202020204" pitchFamily="34" charset="0"/>
              </a:endParaRP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237B93A9-DDD0-49FF-9D23-727F51CD9E3F}"/>
              </a:ext>
            </a:extLst>
          </p:cNvPr>
          <p:cNvSpPr/>
          <p:nvPr/>
        </p:nvSpPr>
        <p:spPr>
          <a:xfrm>
            <a:off x="6220402" y="1266685"/>
            <a:ext cx="4852269" cy="4093808"/>
          </a:xfrm>
          <a:prstGeom prst="rect">
            <a:avLst/>
          </a:prstGeom>
          <a:noFill/>
          <a:ln>
            <a:solidFill>
              <a:srgbClr val="215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solidFill>
                <a:schemeClr val="bg1"/>
              </a:solidFill>
            </a:endParaRPr>
          </a:p>
        </p:txBody>
      </p:sp>
      <p:sp>
        <p:nvSpPr>
          <p:cNvPr id="14" name="矩形 8">
            <a:extLst>
              <a:ext uri="{FF2B5EF4-FFF2-40B4-BE49-F238E27FC236}">
                <a16:creationId xmlns:a16="http://schemas.microsoft.com/office/drawing/2014/main" id="{B1DEEC06-9FB2-44B3-B485-8D2611FDEB1D}"/>
              </a:ext>
            </a:extLst>
          </p:cNvPr>
          <p:cNvSpPr>
            <a:spLocks noChangeArrowheads="1"/>
          </p:cNvSpPr>
          <p:nvPr/>
        </p:nvSpPr>
        <p:spPr bwMode="auto">
          <a:xfrm>
            <a:off x="6380923" y="1497507"/>
            <a:ext cx="4344228" cy="289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r>
              <a:rPr lang="vi-VN" sz="2000" dirty="0"/>
              <a:t>Đề tài Trivia Game bằng Python và Tkinter đã giúp em vận dụng hiệu quả kiến thức lập trình để xây dựng một trò chơi đơn giản, trực quan và có tính tương tác.</a:t>
            </a:r>
          </a:p>
          <a:p>
            <a:r>
              <a:rPr lang="vi-VN" sz="2000" dirty="0"/>
              <a:t>Thông qua quá trình thực hiện, em rèn luyện được kỹ năng về:</a:t>
            </a:r>
          </a:p>
          <a:p>
            <a:r>
              <a:rPr lang="vi-VN" sz="2000" dirty="0"/>
              <a:t>Lập trình GUI với Tkinter,</a:t>
            </a:r>
          </a:p>
          <a:p>
            <a:r>
              <a:rPr lang="vi-VN" sz="2000" dirty="0"/>
              <a:t>Xử lý sự kiện, dữ liệu đầu vào,</a:t>
            </a:r>
          </a:p>
          <a:p>
            <a:r>
              <a:rPr lang="vi-VN" sz="2000" dirty="0"/>
              <a:t>Tư duy tổ chức chương trình theo hướng đối tượng.</a:t>
            </a:r>
          </a:p>
          <a:p>
            <a:r>
              <a:rPr lang="vi-VN" sz="2000" dirty="0"/>
              <a:t>Tuy trò chơi còn đơn giản, nhưng có thể mở rộng thành công cụ học tập hoặc giải trí hấp dẫn hơn trong tương lai.</a:t>
            </a:r>
          </a:p>
        </p:txBody>
      </p:sp>
      <p:pic>
        <p:nvPicPr>
          <p:cNvPr id="4100" name="Picture 4" descr="Python For GUI Programming in Jalandhar | ID: 25437553455">
            <a:extLst>
              <a:ext uri="{FF2B5EF4-FFF2-40B4-BE49-F238E27FC236}">
                <a16:creationId xmlns:a16="http://schemas.microsoft.com/office/drawing/2014/main" id="{8DAA9EBC-22A4-4A68-BB62-E46F411AA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80" y="1422994"/>
            <a:ext cx="5121137" cy="378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20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0376959-1F34-491B-8CC2-1A0FE8ED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9" name="文本框 8">
            <a:extLst>
              <a:ext uri="{FF2B5EF4-FFF2-40B4-BE49-F238E27FC236}">
                <a16:creationId xmlns:a16="http://schemas.microsoft.com/office/drawing/2014/main" id="{1A895721-4640-491C-A848-809324D83088}"/>
              </a:ext>
            </a:extLst>
          </p:cNvPr>
          <p:cNvSpPr txBox="1"/>
          <p:nvPr/>
        </p:nvSpPr>
        <p:spPr>
          <a:xfrm>
            <a:off x="4778601" y="3772900"/>
            <a:ext cx="5990191" cy="1640906"/>
          </a:xfrm>
          <a:prstGeom prst="rect">
            <a:avLst/>
          </a:prstGeom>
          <a:noFill/>
        </p:spPr>
        <p:txBody>
          <a:bodyPr wrap="none" rtlCol="0">
            <a:normAutofit fontScale="92500" lnSpcReduction="10000"/>
          </a:bodyPr>
          <a:lstStyle/>
          <a:p>
            <a:pPr algn="ctr">
              <a:lnSpc>
                <a:spcPct val="100000"/>
              </a:lnSpc>
            </a:pPr>
            <a:r>
              <a:rPr lang="vi-VN" altLang="vi-VN" sz="5900" b="1" spc="600" dirty="0">
                <a:ln w="19050">
                  <a:solidFill>
                    <a:srgbClr val="2156A6"/>
                  </a:solidFill>
                </a:ln>
                <a:solidFill>
                  <a:schemeClr val="bg1"/>
                </a:solidFill>
                <a:latin typeface="Noto Sans"/>
                <a:ea typeface="Noto Sans"/>
                <a:cs typeface="+mn-ea"/>
                <a:sym typeface="+mn-lt"/>
              </a:rPr>
              <a:t>Cảm ơn </a:t>
            </a:r>
            <a:r>
              <a:rPr lang="en-US" altLang="vi-VN" sz="5900" b="1" spc="600" dirty="0" err="1">
                <a:ln w="19050">
                  <a:solidFill>
                    <a:srgbClr val="2156A6"/>
                  </a:solidFill>
                </a:ln>
                <a:solidFill>
                  <a:schemeClr val="bg1"/>
                </a:solidFill>
                <a:latin typeface="Noto Sans"/>
                <a:ea typeface="Noto Sans"/>
                <a:cs typeface="+mn-ea"/>
                <a:sym typeface="+mn-lt"/>
              </a:rPr>
              <a:t>thầy</a:t>
            </a:r>
            <a:r>
              <a:rPr lang="en-US" altLang="vi-VN" sz="5900" b="1" spc="600" dirty="0">
                <a:ln w="19050">
                  <a:solidFill>
                    <a:srgbClr val="2156A6"/>
                  </a:solidFill>
                </a:ln>
                <a:solidFill>
                  <a:schemeClr val="bg1"/>
                </a:solidFill>
                <a:latin typeface="Noto Sans"/>
                <a:ea typeface="Noto Sans"/>
                <a:cs typeface="+mn-ea"/>
                <a:sym typeface="+mn-lt"/>
              </a:rPr>
              <a:t> </a:t>
            </a:r>
            <a:r>
              <a:rPr lang="en-US" altLang="vi-VN" sz="5900" b="1" spc="600" dirty="0" err="1">
                <a:ln w="19050">
                  <a:solidFill>
                    <a:srgbClr val="2156A6"/>
                  </a:solidFill>
                </a:ln>
                <a:solidFill>
                  <a:schemeClr val="bg1"/>
                </a:solidFill>
                <a:latin typeface="Noto Sans"/>
                <a:ea typeface="Noto Sans"/>
                <a:cs typeface="+mn-ea"/>
                <a:sym typeface="+mn-lt"/>
              </a:rPr>
              <a:t>cô</a:t>
            </a:r>
            <a:r>
              <a:rPr lang="en-US" altLang="vi-VN" sz="5900" b="1" spc="600" dirty="0">
                <a:ln w="19050">
                  <a:solidFill>
                    <a:srgbClr val="2156A6"/>
                  </a:solidFill>
                </a:ln>
                <a:solidFill>
                  <a:schemeClr val="bg1"/>
                </a:solidFill>
                <a:latin typeface="Noto Sans"/>
                <a:ea typeface="Noto Sans"/>
                <a:cs typeface="+mn-ea"/>
                <a:sym typeface="+mn-lt"/>
              </a:rPr>
              <a:t> </a:t>
            </a:r>
          </a:p>
          <a:p>
            <a:pPr algn="ctr">
              <a:lnSpc>
                <a:spcPct val="100000"/>
              </a:lnSpc>
            </a:pPr>
            <a:r>
              <a:rPr lang="en-US" sz="5900" b="1" spc="600" dirty="0" err="1">
                <a:ln w="19050">
                  <a:solidFill>
                    <a:srgbClr val="2156A6"/>
                  </a:solidFill>
                </a:ln>
                <a:solidFill>
                  <a:schemeClr val="bg1"/>
                </a:solidFill>
                <a:latin typeface="Noto Sans"/>
                <a:ea typeface="微软雅黑" panose="020B0503020204020204" pitchFamily="34" charset="-122"/>
                <a:cs typeface="+mn-ea"/>
                <a:sym typeface="+mn-lt"/>
              </a:rPr>
              <a:t>v</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à</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các</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bạn</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đã</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lắng</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r>
              <a:rPr lang="en-US" sz="5900" b="1" spc="600" dirty="0" err="1">
                <a:ln w="19050">
                  <a:solidFill>
                    <a:srgbClr val="2156A6"/>
                  </a:solidFill>
                </a:ln>
                <a:solidFill>
                  <a:schemeClr val="bg1"/>
                </a:solidFill>
                <a:effectLst/>
                <a:latin typeface="Noto Sans"/>
                <a:ea typeface="微软雅黑" panose="020B0503020204020204" pitchFamily="34" charset="-122"/>
                <a:cs typeface="+mn-ea"/>
                <a:sym typeface="+mn-lt"/>
              </a:rPr>
              <a:t>nghe</a:t>
            </a:r>
            <a:r>
              <a:rPr lang="en-US" sz="5900" b="1" spc="600" dirty="0">
                <a:ln w="19050">
                  <a:solidFill>
                    <a:srgbClr val="2156A6"/>
                  </a:solidFill>
                </a:ln>
                <a:solidFill>
                  <a:schemeClr val="bg1"/>
                </a:solidFill>
                <a:effectLst/>
                <a:latin typeface="Noto Sans"/>
                <a:ea typeface="微软雅黑" panose="020B0503020204020204" pitchFamily="34" charset="-122"/>
                <a:cs typeface="+mn-ea"/>
                <a:sym typeface="+mn-lt"/>
              </a:rPr>
              <a:t> </a:t>
            </a:r>
            <a:endParaRPr lang="en-US" sz="6200" b="1" spc="600" dirty="0">
              <a:ln w="19050">
                <a:solidFill>
                  <a:srgbClr val="2156A6"/>
                </a:solidFill>
              </a:ln>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D81AA134-A4C0-4E6D-AC05-5B2D73A4CC18}"/>
              </a:ext>
            </a:extLst>
          </p:cNvPr>
          <p:cNvSpPr txBox="1"/>
          <p:nvPr/>
        </p:nvSpPr>
        <p:spPr>
          <a:xfrm>
            <a:off x="6428036" y="3511229"/>
            <a:ext cx="4622594" cy="523342"/>
          </a:xfrm>
          <a:prstGeom prst="rect">
            <a:avLst/>
          </a:prstGeom>
          <a:noFill/>
        </p:spPr>
        <p:txBody>
          <a:bodyPr wrap="none" rtlCol="0">
            <a:normAutofit/>
          </a:bodyPr>
          <a:lstStyle/>
          <a:p>
            <a:pPr algn="ctr">
              <a:lnSpc>
                <a:spcPct val="100000"/>
              </a:lnSpc>
            </a:pPr>
            <a:endParaRPr lang="vi-VN" altLang="vi-VN" sz="2800" spc="600" dirty="0">
              <a:solidFill>
                <a:schemeClr val="bg1"/>
              </a:solidFill>
              <a:effectLst/>
              <a:latin typeface="Noto Sans"/>
              <a:ea typeface="Noto Sans"/>
              <a:cs typeface="+mn-ea"/>
              <a:sym typeface="+mn-lt"/>
            </a:endParaRPr>
          </a:p>
        </p:txBody>
      </p:sp>
      <p:sp>
        <p:nvSpPr>
          <p:cNvPr id="11" name="文本框 10">
            <a:extLst>
              <a:ext uri="{FF2B5EF4-FFF2-40B4-BE49-F238E27FC236}">
                <a16:creationId xmlns:a16="http://schemas.microsoft.com/office/drawing/2014/main" id="{A1325B56-B818-4990-A086-D9813886B85C}"/>
              </a:ext>
            </a:extLst>
          </p:cNvPr>
          <p:cNvSpPr txBox="1"/>
          <p:nvPr/>
        </p:nvSpPr>
        <p:spPr>
          <a:xfrm>
            <a:off x="5864225" y="3085100"/>
            <a:ext cx="4085417" cy="568753"/>
          </a:xfrm>
          <a:prstGeom prst="rect">
            <a:avLst/>
          </a:prstGeom>
          <a:solidFill>
            <a:srgbClr val="FCFCFE"/>
          </a:solidFill>
        </p:spPr>
        <p:txBody>
          <a:bodyPr wrap="square" rtlCol="0">
            <a:noAutofit/>
          </a:bodyPr>
          <a:lstStyle/>
          <a:p>
            <a:pPr algn="ctr">
              <a:lnSpc>
                <a:spcPct val="100000"/>
              </a:lnSpc>
            </a:pPr>
            <a:r>
              <a:rPr lang="en-US" sz="1400" dirty="0" err="1">
                <a:solidFill>
                  <a:srgbClr val="2156A6"/>
                </a:solidFill>
                <a:latin typeface="Noto Sans"/>
                <a:ea typeface="微软雅黑" panose="020B0503020204020204" pitchFamily="34" charset="-122"/>
                <a:cs typeface="+mn-ea"/>
                <a:sym typeface="+mn-lt"/>
              </a:rPr>
              <a:t>Trường</a:t>
            </a:r>
            <a:r>
              <a:rPr lang="en-US" sz="1400" dirty="0">
                <a:solidFill>
                  <a:srgbClr val="2156A6"/>
                </a:solidFill>
                <a:latin typeface="Noto Sans"/>
                <a:ea typeface="微软雅黑" panose="020B0503020204020204" pitchFamily="34" charset="-122"/>
                <a:cs typeface="+mn-ea"/>
                <a:sym typeface="+mn-lt"/>
              </a:rPr>
              <a:t> ĐH </a:t>
            </a:r>
            <a:r>
              <a:rPr lang="en-US" sz="1400" dirty="0" err="1">
                <a:solidFill>
                  <a:srgbClr val="2156A6"/>
                </a:solidFill>
                <a:latin typeface="Noto Sans"/>
                <a:ea typeface="微软雅黑" panose="020B0503020204020204" pitchFamily="34" charset="-122"/>
                <a:cs typeface="+mn-ea"/>
                <a:sym typeface="+mn-lt"/>
              </a:rPr>
              <a:t>Kĩ</a:t>
            </a:r>
            <a:r>
              <a:rPr lang="en-US" sz="1400" dirty="0">
                <a:solidFill>
                  <a:srgbClr val="2156A6"/>
                </a:solidFill>
                <a:latin typeface="Noto Sans"/>
                <a:ea typeface="微软雅黑" panose="020B0503020204020204" pitchFamily="34" charset="-122"/>
                <a:cs typeface="+mn-ea"/>
                <a:sym typeface="+mn-lt"/>
              </a:rPr>
              <a:t> </a:t>
            </a:r>
            <a:r>
              <a:rPr lang="en-US" sz="1400" dirty="0" err="1">
                <a:solidFill>
                  <a:srgbClr val="2156A6"/>
                </a:solidFill>
                <a:latin typeface="Noto Sans"/>
                <a:ea typeface="微软雅黑" panose="020B0503020204020204" pitchFamily="34" charset="-122"/>
                <a:cs typeface="+mn-ea"/>
                <a:sym typeface="+mn-lt"/>
              </a:rPr>
              <a:t>Thuật</a:t>
            </a:r>
            <a:r>
              <a:rPr lang="en-US" sz="1400" dirty="0">
                <a:solidFill>
                  <a:srgbClr val="2156A6"/>
                </a:solidFill>
                <a:latin typeface="Noto Sans"/>
                <a:ea typeface="微软雅黑" panose="020B0503020204020204" pitchFamily="34" charset="-122"/>
                <a:cs typeface="+mn-ea"/>
                <a:sym typeface="+mn-lt"/>
              </a:rPr>
              <a:t> – </a:t>
            </a:r>
            <a:r>
              <a:rPr lang="en-US" sz="1400" dirty="0" err="1">
                <a:solidFill>
                  <a:srgbClr val="2156A6"/>
                </a:solidFill>
                <a:latin typeface="Noto Sans"/>
                <a:ea typeface="微软雅黑" panose="020B0503020204020204" pitchFamily="34" charset="-122"/>
                <a:cs typeface="+mn-ea"/>
                <a:sym typeface="+mn-lt"/>
              </a:rPr>
              <a:t>Công</a:t>
            </a:r>
            <a:r>
              <a:rPr lang="en-US" sz="1400" dirty="0">
                <a:solidFill>
                  <a:srgbClr val="2156A6"/>
                </a:solidFill>
                <a:latin typeface="Noto Sans"/>
                <a:ea typeface="微软雅黑" panose="020B0503020204020204" pitchFamily="34" charset="-122"/>
                <a:cs typeface="+mn-ea"/>
                <a:sym typeface="+mn-lt"/>
              </a:rPr>
              <a:t> </a:t>
            </a:r>
            <a:r>
              <a:rPr lang="en-US" sz="1400" dirty="0" err="1">
                <a:solidFill>
                  <a:srgbClr val="2156A6"/>
                </a:solidFill>
                <a:latin typeface="Noto Sans"/>
                <a:ea typeface="微软雅黑" panose="020B0503020204020204" pitchFamily="34" charset="-122"/>
                <a:cs typeface="+mn-ea"/>
                <a:sym typeface="+mn-lt"/>
              </a:rPr>
              <a:t>Nghiệp</a:t>
            </a:r>
            <a:r>
              <a:rPr lang="en-US" sz="1400" dirty="0">
                <a:solidFill>
                  <a:srgbClr val="2156A6"/>
                </a:solidFill>
                <a:latin typeface="Noto Sans"/>
                <a:ea typeface="微软雅黑" panose="020B0503020204020204" pitchFamily="34" charset="-122"/>
                <a:cs typeface="+mn-ea"/>
                <a:sym typeface="+mn-lt"/>
              </a:rPr>
              <a:t> TN</a:t>
            </a:r>
          </a:p>
          <a:p>
            <a:pPr algn="ctr">
              <a:lnSpc>
                <a:spcPct val="100000"/>
              </a:lnSpc>
            </a:pPr>
            <a:r>
              <a:rPr lang="en-US" sz="1400" dirty="0">
                <a:solidFill>
                  <a:srgbClr val="2156A6"/>
                </a:solidFill>
                <a:latin typeface="Noto Sans"/>
                <a:ea typeface="微软雅黑" panose="020B0503020204020204" pitchFamily="34" charset="-122"/>
                <a:cs typeface="+mn-ea"/>
                <a:sym typeface="+mn-lt"/>
              </a:rPr>
              <a:t>Date : 4/6/2025</a:t>
            </a:r>
            <a:endParaRPr lang="en-US" sz="1400" dirty="0">
              <a:solidFill>
                <a:srgbClr val="2156A6"/>
              </a:solidFill>
              <a:effectLst/>
              <a:latin typeface="微软雅黑" panose="020B0503020204020204" pitchFamily="34" charset="-122"/>
              <a:ea typeface="微软雅黑" panose="020B0503020204020204" pitchFamily="34" charset="-122"/>
              <a:cs typeface="+mn-ea"/>
              <a:sym typeface="+mn-lt"/>
            </a:endParaRPr>
          </a:p>
        </p:txBody>
      </p:sp>
      <p:pic>
        <p:nvPicPr>
          <p:cNvPr id="6148" name="Picture 1">
            <a:extLst>
              <a:ext uri="{FF2B5EF4-FFF2-40B4-BE49-F238E27FC236}">
                <a16:creationId xmlns:a16="http://schemas.microsoft.com/office/drawing/2014/main" id="{6E9E2BF4-8497-434F-9179-B3BFBDB61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4763"/>
            <a:ext cx="3292119" cy="243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068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nodeType="afterGroup">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1" presetClass="entr" presetSubtype="0" fill="hold" grpId="0" nodeType="afterEffect" nodePh="1">
                                  <p:stCondLst>
                                    <p:cond delay="0"/>
                                  </p:stCondLst>
                                  <p:endCondLst>
                                    <p:cond evt="begin" delay="0">
                                      <p:tn val="15"/>
                                    </p:cond>
                                  </p:endCondLst>
                                  <p:iterate type="lt">
                                    <p:tmAbs val="50"/>
                                  </p:iterate>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nodeType="afterGroup">
                            <p:stCondLst>
                              <p:cond delay="1750"/>
                            </p:stCondLst>
                            <p:childTnLst>
                              <p:par>
                                <p:cTn id="18" presetID="1" presetClass="entr" presetSubtype="0" fill="hold" grpId="0" nodeType="afterEffect">
                                  <p:stCondLst>
                                    <p:cond delay="0"/>
                                  </p:stCondLst>
                                  <p:iterate type="lt">
                                    <p:tmAbs val="50"/>
                                  </p:iterate>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4FBA3C-48AC-4385-98D1-DB47B4318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Box 28">
            <a:extLst>
              <a:ext uri="{FF2B5EF4-FFF2-40B4-BE49-F238E27FC236}">
                <a16:creationId xmlns:a16="http://schemas.microsoft.com/office/drawing/2014/main" id="{48B79696-5384-46CC-8AA6-4AD7A80B16B9}"/>
              </a:ext>
            </a:extLst>
          </p:cNvPr>
          <p:cNvSpPr txBox="1"/>
          <p:nvPr/>
        </p:nvSpPr>
        <p:spPr>
          <a:xfrm>
            <a:off x="7901159" y="1128401"/>
            <a:ext cx="2505584" cy="807720"/>
          </a:xfrm>
          <a:prstGeom prst="rect">
            <a:avLst/>
          </a:prstGeom>
          <a:noFill/>
        </p:spPr>
        <p:txBody>
          <a:bodyPr wrap="square" rtlCol="0">
            <a:normAutofit/>
          </a:bodyPr>
          <a:lstStyle/>
          <a:p>
            <a:pPr algn="ctr"/>
            <a:r>
              <a:rPr lang="vi-VN" altLang="vi-VN" sz="4700" b="1" dirty="0">
                <a:solidFill>
                  <a:schemeClr val="bg1">
                    <a:lumMod val="95000"/>
                  </a:schemeClr>
                </a:solidFill>
                <a:latin typeface="Noto Sans"/>
                <a:ea typeface="Noto Sans"/>
              </a:rPr>
              <a:t>Mục lục</a:t>
            </a:r>
          </a:p>
        </p:txBody>
      </p:sp>
      <p:grpSp>
        <p:nvGrpSpPr>
          <p:cNvPr id="22" name="组合 21">
            <a:extLst>
              <a:ext uri="{FF2B5EF4-FFF2-40B4-BE49-F238E27FC236}">
                <a16:creationId xmlns:a16="http://schemas.microsoft.com/office/drawing/2014/main" id="{A3349495-13B7-47AD-8609-E30B09534837}"/>
              </a:ext>
            </a:extLst>
          </p:cNvPr>
          <p:cNvGrpSpPr/>
          <p:nvPr/>
        </p:nvGrpSpPr>
        <p:grpSpPr>
          <a:xfrm>
            <a:off x="1812884" y="1171027"/>
            <a:ext cx="3978318" cy="4520224"/>
            <a:chOff x="1231076" y="3609241"/>
            <a:chExt cx="4249642" cy="4828500"/>
          </a:xfrm>
        </p:grpSpPr>
        <p:sp>
          <p:nvSpPr>
            <p:cNvPr id="23" name="矩形 22">
              <a:extLst>
                <a:ext uri="{FF2B5EF4-FFF2-40B4-BE49-F238E27FC236}">
                  <a16:creationId xmlns:a16="http://schemas.microsoft.com/office/drawing/2014/main" id="{5ED17025-552C-49F3-948D-319485E984F5}"/>
                </a:ext>
              </a:extLst>
            </p:cNvPr>
            <p:cNvSpPr/>
            <p:nvPr/>
          </p:nvSpPr>
          <p:spPr>
            <a:xfrm>
              <a:off x="1231076" y="3609241"/>
              <a:ext cx="4249640" cy="795338"/>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02C1411-5C76-4253-AEC6-6CF752848444}"/>
                </a:ext>
              </a:extLst>
            </p:cNvPr>
            <p:cNvSpPr/>
            <p:nvPr/>
          </p:nvSpPr>
          <p:spPr>
            <a:xfrm>
              <a:off x="1358074" y="3710839"/>
              <a:ext cx="592139" cy="592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1</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25" name="文本框 6">
              <a:extLst>
                <a:ext uri="{FF2B5EF4-FFF2-40B4-BE49-F238E27FC236}">
                  <a16:creationId xmlns:a16="http://schemas.microsoft.com/office/drawing/2014/main" id="{DF75A002-CFEE-4817-B7B6-21CD985F2E1F}"/>
                </a:ext>
              </a:extLst>
            </p:cNvPr>
            <p:cNvSpPr txBox="1"/>
            <p:nvPr/>
          </p:nvSpPr>
          <p:spPr>
            <a:xfrm>
              <a:off x="1950213" y="3683775"/>
              <a:ext cx="2972950" cy="619201"/>
            </a:xfrm>
            <a:prstGeom prst="rect">
              <a:avLst/>
            </a:prstGeom>
            <a:noFill/>
            <a:ln>
              <a:noFill/>
            </a:ln>
          </p:spPr>
          <p:txBody>
            <a:bodyPr wrap="none">
              <a:normAutofit/>
            </a:bodyPr>
            <a:lstStyle/>
            <a:p>
              <a:pPr>
                <a:spcBef>
                  <a:spcPct val="0"/>
                </a:spcBef>
                <a:spcAft>
                  <a:spcPct val="0"/>
                </a:spcAft>
                <a:defRPr/>
              </a:pPr>
              <a:r>
                <a:rPr lang="en-US" altLang="vi-VN" sz="1200" b="1" spc="600" dirty="0">
                  <a:solidFill>
                    <a:schemeClr val="bg1">
                      <a:lumMod val="95000"/>
                    </a:schemeClr>
                  </a:solidFill>
                  <a:latin typeface="Noto Sans"/>
                  <a:ea typeface="Noto Sans"/>
                </a:rPr>
                <a:t>CH</a:t>
              </a:r>
              <a:r>
                <a:rPr lang="vi-VN" altLang="vi-VN" sz="1200" b="1" spc="600" dirty="0">
                  <a:solidFill>
                    <a:schemeClr val="bg1">
                      <a:lumMod val="95000"/>
                    </a:schemeClr>
                  </a:solidFill>
                  <a:latin typeface="Noto Sans"/>
                  <a:ea typeface="Noto Sans"/>
                </a:rPr>
                <a:t>Ư</a:t>
              </a:r>
              <a:r>
                <a:rPr lang="en-US" altLang="vi-VN" sz="1200" b="1" spc="600" dirty="0">
                  <a:solidFill>
                    <a:schemeClr val="bg1">
                      <a:lumMod val="95000"/>
                    </a:schemeClr>
                  </a:solidFill>
                  <a:latin typeface="Noto Sans"/>
                  <a:ea typeface="Noto Sans"/>
                </a:rPr>
                <a:t>ƠNG1:GIỚI THIỆU</a:t>
              </a:r>
            </a:p>
            <a:p>
              <a:pPr>
                <a:spcBef>
                  <a:spcPct val="0"/>
                </a:spcBef>
                <a:spcAft>
                  <a:spcPct val="0"/>
                </a:spcAft>
                <a:defRPr/>
              </a:pPr>
              <a:r>
                <a:rPr lang="en-US" altLang="vi-VN" sz="1200" b="1" spc="600" dirty="0">
                  <a:solidFill>
                    <a:schemeClr val="bg1">
                      <a:lumMod val="95000"/>
                    </a:schemeClr>
                  </a:solidFill>
                  <a:latin typeface="Noto Sans"/>
                  <a:ea typeface="Noto Sans"/>
                </a:rPr>
                <a:t>ĐỀ TÀI  </a:t>
              </a:r>
              <a:endParaRPr lang="vi-VN" altLang="vi-VN" sz="1200" b="1" spc="600" dirty="0">
                <a:solidFill>
                  <a:schemeClr val="bg1">
                    <a:lumMod val="95000"/>
                  </a:schemeClr>
                </a:solidFill>
                <a:latin typeface="Noto Sans"/>
                <a:ea typeface="Noto Sans"/>
              </a:endParaRPr>
            </a:p>
          </p:txBody>
        </p:sp>
        <p:sp>
          <p:nvSpPr>
            <p:cNvPr id="26" name="矩形 25">
              <a:extLst>
                <a:ext uri="{FF2B5EF4-FFF2-40B4-BE49-F238E27FC236}">
                  <a16:creationId xmlns:a16="http://schemas.microsoft.com/office/drawing/2014/main" id="{348DA80C-036F-46ED-A980-D5FB3E744FBA}"/>
                </a:ext>
              </a:extLst>
            </p:cNvPr>
            <p:cNvSpPr/>
            <p:nvPr/>
          </p:nvSpPr>
          <p:spPr>
            <a:xfrm>
              <a:off x="1231076" y="4952829"/>
              <a:ext cx="4249640" cy="79534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849A863-A419-4DAF-8703-A79A75885975}"/>
                </a:ext>
              </a:extLst>
            </p:cNvPr>
            <p:cNvSpPr/>
            <p:nvPr/>
          </p:nvSpPr>
          <p:spPr>
            <a:xfrm>
              <a:off x="1358076" y="5054424"/>
              <a:ext cx="592139" cy="5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2</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28" name="文本框 9">
              <a:extLst>
                <a:ext uri="{FF2B5EF4-FFF2-40B4-BE49-F238E27FC236}">
                  <a16:creationId xmlns:a16="http://schemas.microsoft.com/office/drawing/2014/main" id="{14433DCE-19D6-43FD-810D-5C85E35249A4}"/>
                </a:ext>
              </a:extLst>
            </p:cNvPr>
            <p:cNvSpPr txBox="1"/>
            <p:nvPr/>
          </p:nvSpPr>
          <p:spPr>
            <a:xfrm>
              <a:off x="1977342" y="5010513"/>
              <a:ext cx="2945821" cy="682370"/>
            </a:xfrm>
            <a:prstGeom prst="rect">
              <a:avLst/>
            </a:prstGeom>
            <a:noFill/>
            <a:ln>
              <a:noFill/>
            </a:ln>
          </p:spPr>
          <p:txBody>
            <a:bodyPr wrap="none">
              <a:normAutofit/>
            </a:bodyPr>
            <a:lstStyle/>
            <a:p>
              <a:pPr>
                <a:defRPr/>
              </a:pPr>
              <a:r>
                <a:rPr lang="en-US" altLang="vi-VN" sz="1200" b="1" spc="600" dirty="0">
                  <a:solidFill>
                    <a:schemeClr val="bg1">
                      <a:lumMod val="95000"/>
                    </a:schemeClr>
                  </a:solidFill>
                  <a:latin typeface="Noto Sans"/>
                  <a:ea typeface="Noto Sans"/>
                </a:rPr>
                <a:t>CH</a:t>
              </a:r>
              <a:r>
                <a:rPr lang="vi-VN" altLang="vi-VN" sz="1200" b="1" spc="600" dirty="0">
                  <a:solidFill>
                    <a:schemeClr val="bg1">
                      <a:lumMod val="95000"/>
                    </a:schemeClr>
                  </a:solidFill>
                  <a:latin typeface="Noto Sans"/>
                  <a:ea typeface="Noto Sans"/>
                </a:rPr>
                <a:t>Ư</a:t>
              </a:r>
              <a:r>
                <a:rPr lang="en-US" altLang="vi-VN" sz="1200" b="1" spc="600" dirty="0">
                  <a:solidFill>
                    <a:schemeClr val="bg1">
                      <a:lumMod val="95000"/>
                    </a:schemeClr>
                  </a:solidFill>
                  <a:latin typeface="Noto Sans"/>
                  <a:ea typeface="Noto Sans"/>
                </a:rPr>
                <a:t>ƠNG2 :1 SỐ TÍNH </a:t>
              </a:r>
            </a:p>
            <a:p>
              <a:pPr>
                <a:defRPr/>
              </a:pPr>
              <a:r>
                <a:rPr lang="en-US" altLang="vi-VN" sz="1200" b="1" spc="600" dirty="0">
                  <a:solidFill>
                    <a:schemeClr val="bg1">
                      <a:lumMod val="95000"/>
                    </a:schemeClr>
                  </a:solidFill>
                  <a:latin typeface="Noto Sans"/>
                  <a:ea typeface="Noto Sans"/>
                </a:rPr>
                <a:t>NĂNG VÀ THÁCH THỨC </a:t>
              </a:r>
              <a:endParaRPr lang="vi-VN" altLang="vi-VN" sz="1200" b="1" spc="600" dirty="0">
                <a:solidFill>
                  <a:schemeClr val="bg1">
                    <a:lumMod val="95000"/>
                  </a:schemeClr>
                </a:solidFill>
                <a:latin typeface="Noto Sans"/>
                <a:ea typeface="Noto Sans"/>
              </a:endParaRPr>
            </a:p>
          </p:txBody>
        </p:sp>
        <p:sp>
          <p:nvSpPr>
            <p:cNvPr id="29" name="矩形 28">
              <a:extLst>
                <a:ext uri="{FF2B5EF4-FFF2-40B4-BE49-F238E27FC236}">
                  <a16:creationId xmlns:a16="http://schemas.microsoft.com/office/drawing/2014/main" id="{18AAF907-7BAD-488F-9F7F-95286C00210C}"/>
                </a:ext>
              </a:extLst>
            </p:cNvPr>
            <p:cNvSpPr/>
            <p:nvPr/>
          </p:nvSpPr>
          <p:spPr>
            <a:xfrm>
              <a:off x="1231076" y="6298817"/>
              <a:ext cx="4249642" cy="796925"/>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9E4A0F4-D8A8-401F-90F7-238060B7C0D1}"/>
                </a:ext>
              </a:extLst>
            </p:cNvPr>
            <p:cNvSpPr/>
            <p:nvPr/>
          </p:nvSpPr>
          <p:spPr>
            <a:xfrm>
              <a:off x="1358077" y="6400417"/>
              <a:ext cx="592137" cy="5937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3</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31" name="文本框 12">
              <a:extLst>
                <a:ext uri="{FF2B5EF4-FFF2-40B4-BE49-F238E27FC236}">
                  <a16:creationId xmlns:a16="http://schemas.microsoft.com/office/drawing/2014/main" id="{411CE250-77DF-48AC-8BE2-1F4B62E5C7A9}"/>
                </a:ext>
              </a:extLst>
            </p:cNvPr>
            <p:cNvSpPr txBox="1"/>
            <p:nvPr/>
          </p:nvSpPr>
          <p:spPr>
            <a:xfrm>
              <a:off x="2077214" y="6400417"/>
              <a:ext cx="2953084" cy="689096"/>
            </a:xfrm>
            <a:prstGeom prst="rect">
              <a:avLst/>
            </a:prstGeom>
            <a:noFill/>
            <a:ln>
              <a:noFill/>
            </a:ln>
          </p:spPr>
          <p:txBody>
            <a:bodyPr wrap="none">
              <a:normAutofit/>
            </a:bodyPr>
            <a:lstStyle/>
            <a:p>
              <a:pPr>
                <a:defRPr/>
              </a:pPr>
              <a:r>
                <a:rPr lang="en-US" altLang="vi-VN" sz="1400" b="1" spc="600" dirty="0">
                  <a:solidFill>
                    <a:schemeClr val="bg1">
                      <a:lumMod val="95000"/>
                    </a:schemeClr>
                  </a:solidFill>
                  <a:latin typeface="Noto Sans"/>
                  <a:ea typeface="Noto Sans"/>
                </a:rPr>
                <a:t>CH</a:t>
              </a:r>
              <a:r>
                <a:rPr lang="vi-VN" altLang="vi-VN" sz="1400" b="1" spc="600" dirty="0">
                  <a:solidFill>
                    <a:schemeClr val="bg1">
                      <a:lumMod val="95000"/>
                    </a:schemeClr>
                  </a:solidFill>
                  <a:latin typeface="Noto Sans"/>
                  <a:ea typeface="Noto Sans"/>
                </a:rPr>
                <a:t>Ư</a:t>
              </a:r>
              <a:r>
                <a:rPr lang="en-US" altLang="vi-VN" sz="1400" b="1" spc="600" dirty="0">
                  <a:solidFill>
                    <a:schemeClr val="bg1">
                      <a:lumMod val="95000"/>
                    </a:schemeClr>
                  </a:solidFill>
                  <a:latin typeface="Noto Sans"/>
                  <a:ea typeface="Noto Sans"/>
                </a:rPr>
                <a:t>ƠNG3:C</a:t>
              </a:r>
              <a:r>
                <a:rPr lang="vi-VN" altLang="vi-VN" sz="1400" b="1" spc="600" dirty="0">
                  <a:solidFill>
                    <a:schemeClr val="bg1">
                      <a:lumMod val="95000"/>
                    </a:schemeClr>
                  </a:solidFill>
                  <a:latin typeface="Noto Sans"/>
                  <a:ea typeface="Noto Sans"/>
                </a:rPr>
                <a:t>Ơ</a:t>
              </a:r>
              <a:r>
                <a:rPr lang="en-US" altLang="vi-VN" sz="1400" b="1" spc="600" dirty="0">
                  <a:solidFill>
                    <a:schemeClr val="bg1">
                      <a:lumMod val="95000"/>
                    </a:schemeClr>
                  </a:solidFill>
                  <a:latin typeface="Noto Sans"/>
                  <a:ea typeface="Noto Sans"/>
                </a:rPr>
                <a:t> SỞ</a:t>
              </a:r>
            </a:p>
            <a:p>
              <a:pPr>
                <a:defRPr/>
              </a:pPr>
              <a:r>
                <a:rPr lang="en-US" altLang="vi-VN" sz="1400" b="1" spc="600" dirty="0">
                  <a:solidFill>
                    <a:schemeClr val="bg1">
                      <a:lumMod val="95000"/>
                    </a:schemeClr>
                  </a:solidFill>
                  <a:latin typeface="Noto Sans"/>
                  <a:ea typeface="Noto Sans"/>
                </a:rPr>
                <a:t>KHOA HỌC </a:t>
              </a:r>
            </a:p>
          </p:txBody>
        </p:sp>
        <p:sp>
          <p:nvSpPr>
            <p:cNvPr id="32" name="矩形 31">
              <a:extLst>
                <a:ext uri="{FF2B5EF4-FFF2-40B4-BE49-F238E27FC236}">
                  <a16:creationId xmlns:a16="http://schemas.microsoft.com/office/drawing/2014/main" id="{4B894661-8C7D-4B8B-B5F4-2EB3B8CA6094}"/>
                </a:ext>
              </a:extLst>
            </p:cNvPr>
            <p:cNvSpPr/>
            <p:nvPr/>
          </p:nvSpPr>
          <p:spPr>
            <a:xfrm>
              <a:off x="1231076" y="7642402"/>
              <a:ext cx="4249642" cy="795339"/>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A563EA41-4AC1-49C2-AF5F-BA1A1B691DC3}"/>
                </a:ext>
              </a:extLst>
            </p:cNvPr>
            <p:cNvSpPr/>
            <p:nvPr/>
          </p:nvSpPr>
          <p:spPr>
            <a:xfrm>
              <a:off x="1358077" y="7744001"/>
              <a:ext cx="592137" cy="5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4</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34" name="文本框 15">
              <a:extLst>
                <a:ext uri="{FF2B5EF4-FFF2-40B4-BE49-F238E27FC236}">
                  <a16:creationId xmlns:a16="http://schemas.microsoft.com/office/drawing/2014/main" id="{BC7A1E26-5EF3-4A3A-A423-CF54FA1DD688}"/>
                </a:ext>
              </a:extLst>
            </p:cNvPr>
            <p:cNvSpPr txBox="1"/>
            <p:nvPr/>
          </p:nvSpPr>
          <p:spPr>
            <a:xfrm>
              <a:off x="1950213" y="7738439"/>
              <a:ext cx="2939381" cy="603263"/>
            </a:xfrm>
            <a:prstGeom prst="rect">
              <a:avLst/>
            </a:prstGeom>
            <a:noFill/>
            <a:ln>
              <a:noFill/>
            </a:ln>
          </p:spPr>
          <p:txBody>
            <a:bodyPr wrap="none">
              <a:normAutofit/>
            </a:bodyPr>
            <a:lstStyle/>
            <a:p>
              <a:pPr>
                <a:defRPr/>
              </a:pPr>
              <a:r>
                <a:rPr lang="en-US" altLang="vi-VN" sz="1200" b="1" spc="600" dirty="0">
                  <a:solidFill>
                    <a:schemeClr val="bg1">
                      <a:lumMod val="95000"/>
                    </a:schemeClr>
                  </a:solidFill>
                  <a:latin typeface="Noto Sans"/>
                  <a:ea typeface="Noto Sans"/>
                </a:rPr>
                <a:t>CH</a:t>
              </a:r>
              <a:r>
                <a:rPr lang="vi-VN" altLang="vi-VN" sz="1200" b="1" spc="600" dirty="0">
                  <a:solidFill>
                    <a:schemeClr val="bg1">
                      <a:lumMod val="95000"/>
                    </a:schemeClr>
                  </a:solidFill>
                  <a:latin typeface="Noto Sans"/>
                  <a:ea typeface="Noto Sans"/>
                </a:rPr>
                <a:t>Ư</a:t>
              </a:r>
              <a:r>
                <a:rPr lang="en-US" altLang="vi-VN" sz="1200" b="1" spc="600" dirty="0">
                  <a:solidFill>
                    <a:schemeClr val="bg1">
                      <a:lumMod val="95000"/>
                    </a:schemeClr>
                  </a:solidFill>
                  <a:latin typeface="Noto Sans"/>
                  <a:ea typeface="Noto Sans"/>
                </a:rPr>
                <a:t>ƠNG4:THỰC NGHIỆM</a:t>
              </a:r>
            </a:p>
            <a:p>
              <a:pPr>
                <a:defRPr/>
              </a:pPr>
              <a:r>
                <a:rPr lang="en-US" altLang="vi-VN" sz="1200" b="1" spc="600" dirty="0">
                  <a:solidFill>
                    <a:schemeClr val="bg1">
                      <a:lumMod val="95000"/>
                    </a:schemeClr>
                  </a:solidFill>
                  <a:latin typeface="Noto Sans"/>
                  <a:ea typeface="Noto Sans"/>
                </a:rPr>
                <a:t>VÀ KẾT LUẬN</a:t>
              </a:r>
              <a:endParaRPr lang="vi-VN" altLang="vi-VN" sz="1200" b="1" spc="600" dirty="0">
                <a:solidFill>
                  <a:schemeClr val="bg1">
                    <a:lumMod val="95000"/>
                  </a:schemeClr>
                </a:solidFill>
                <a:latin typeface="Noto Sans"/>
                <a:ea typeface="Noto Sans"/>
              </a:endParaRPr>
            </a:p>
          </p:txBody>
        </p:sp>
      </p:grpSp>
    </p:spTree>
    <p:extLst>
      <p:ext uri="{BB962C8B-B14F-4D97-AF65-F5344CB8AC3E}">
        <p14:creationId xmlns:p14="http://schemas.microsoft.com/office/powerpoint/2010/main" val="49522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0-#ppt_w/2"/>
                                          </p:val>
                                        </p:tav>
                                        <p:tav tm="100000">
                                          <p:val>
                                            <p:strVal val="#ppt_x"/>
                                          </p:val>
                                        </p:tav>
                                      </p:tavLst>
                                    </p:anim>
                                    <p:anim calcmode="lin" valueType="num">
                                      <p:cBhvr additive="base">
                                        <p:cTn id="1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vi-VN" altLang="vi-VN" sz="2400" b="1" spc="600">
                <a:solidFill>
                  <a:schemeClr val="bg1">
                    <a:lumMod val="95000"/>
                  </a:schemeClr>
                </a:solidFill>
                <a:latin typeface="Noto Sans"/>
                <a:ea typeface="Noto Sans"/>
              </a:rPr>
              <a:t>Chương một</a:t>
            </a:r>
          </a:p>
        </p:txBody>
      </p:sp>
      <p:sp>
        <p:nvSpPr>
          <p:cNvPr id="11" name="矩形 10">
            <a:extLst>
              <a:ext uri="{FF2B5EF4-FFF2-40B4-BE49-F238E27FC236}">
                <a16:creationId xmlns:a16="http://schemas.microsoft.com/office/drawing/2014/main" id="{29D0FCF8-BEB4-44A0-AD34-C546F0E7763E}"/>
              </a:ext>
            </a:extLst>
          </p:cNvPr>
          <p:cNvSpPr/>
          <p:nvPr/>
        </p:nvSpPr>
        <p:spPr>
          <a:xfrm>
            <a:off x="1164202" y="2967790"/>
            <a:ext cx="4931798" cy="518160"/>
          </a:xfrm>
          <a:prstGeom prst="rect">
            <a:avLst/>
          </a:prstGeom>
        </p:spPr>
        <p:txBody>
          <a:bodyPr wrap="square">
            <a:normAutofit/>
          </a:bodyPr>
          <a:lstStyle/>
          <a:p>
            <a:pPr algn="ct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09D7E20-3764-44C3-9FA4-A20AD5F31796}"/>
              </a:ext>
            </a:extLst>
          </p:cNvPr>
          <p:cNvSpPr/>
          <p:nvPr/>
        </p:nvSpPr>
        <p:spPr>
          <a:xfrm>
            <a:off x="485774" y="1990812"/>
            <a:ext cx="5991878" cy="822959"/>
          </a:xfrm>
          <a:prstGeom prst="rect">
            <a:avLst/>
          </a:prstGeom>
        </p:spPr>
        <p:txBody>
          <a:bodyPr wrap="square">
            <a:noAutofit/>
          </a:bodyPr>
          <a:lstStyle/>
          <a:p>
            <a:pPr algn="ctr"/>
            <a:r>
              <a:rPr lang="en-US" altLang="vi-VN" sz="4400" b="1" spc="600" dirty="0">
                <a:solidFill>
                  <a:schemeClr val="bg1">
                    <a:lumMod val="95000"/>
                  </a:schemeClr>
                </a:solidFill>
                <a:latin typeface="Noto Sans"/>
                <a:ea typeface="Noto Sans"/>
              </a:rPr>
              <a:t>GIỚI THIỆU ĐỀ TÀI</a:t>
            </a:r>
            <a:endParaRPr lang="vi-VN" altLang="vi-VN" sz="4400" b="1" spc="600" dirty="0">
              <a:solidFill>
                <a:schemeClr val="bg1">
                  <a:lumMod val="95000"/>
                </a:schemeClr>
              </a:solidFill>
              <a:latin typeface="Noto Sans"/>
              <a:ea typeface="Noto Sans"/>
            </a:endParaRPr>
          </a:p>
        </p:txBody>
      </p:sp>
      <p:sp>
        <p:nvSpPr>
          <p:cNvPr id="13" name="TextBox 23">
            <a:extLst>
              <a:ext uri="{FF2B5EF4-FFF2-40B4-BE49-F238E27FC236}">
                <a16:creationId xmlns:a16="http://schemas.microsoft.com/office/drawing/2014/main" id="{A096ECFA-483D-4C0D-B916-D393022A8A0B}"/>
              </a:ext>
            </a:extLst>
          </p:cNvPr>
          <p:cNvSpPr txBox="1"/>
          <p:nvPr/>
        </p:nvSpPr>
        <p:spPr>
          <a:xfrm>
            <a:off x="724622" y="3264059"/>
            <a:ext cx="7057304" cy="3163248"/>
          </a:xfrm>
          <a:prstGeom prst="rect">
            <a:avLst/>
          </a:prstGeom>
          <a:noFill/>
        </p:spPr>
        <p:txBody>
          <a:bodyPr wrap="square" rtlCol="0">
            <a:noAutofit/>
          </a:bodyPr>
          <a:lstStyle/>
          <a:p>
            <a:pPr>
              <a:lnSpc>
                <a:spcPct val="120000"/>
              </a:lnSpc>
            </a:pPr>
            <a:r>
              <a:rPr lang="vi-VN" dirty="0">
                <a:solidFill>
                  <a:schemeClr val="bg1"/>
                </a:solidFill>
              </a:rPr>
              <a:t>Đề tài này phát triển ứng dụng </a:t>
            </a:r>
            <a:r>
              <a:rPr lang="vi-VN" b="1" dirty="0">
                <a:solidFill>
                  <a:schemeClr val="bg1"/>
                </a:solidFill>
              </a:rPr>
              <a:t>Trivia Challenge</a:t>
            </a:r>
            <a:r>
              <a:rPr lang="vi-VN" dirty="0">
                <a:solidFill>
                  <a:schemeClr val="bg1"/>
                </a:solidFill>
              </a:rPr>
              <a:t> với giao diện đồ họa (GUI). Chương trình đọc câu hỏi từ file (có xử lý lỗi), hiển thị trực quan, tính điểm tự động và tổng kết kết quả. Đây là ứng dụng thực tế kết hợp lập trình GUI và xử lý file.</a:t>
            </a:r>
            <a:endParaRPr lang="zh-CN"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1371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750"/>
                            </p:stCondLst>
                            <p:childTnLst>
                              <p:par>
                                <p:cTn id="27" presetID="22" presetClass="entr" presetSubtype="8" fill="hold" grpId="0" nodeType="afterEffect">
                                  <p:stCondLst>
                                    <p:cond delay="17"/>
                                  </p:stCondLst>
                                  <p:iterate type="lt">
                                    <p:tmPct val="30000"/>
                                  </p:iterate>
                                  <p:childTnLst>
                                    <p:set>
                                      <p:cBhvr>
                                        <p:cTn id="28" dur="1" fill="hold">
                                          <p:stCondLst>
                                            <p:cond delay="0"/>
                                          </p:stCondLst>
                                        </p:cTn>
                                        <p:tgtEl>
                                          <p:spTgt spid="13"/>
                                        </p:tgtEl>
                                        <p:attrNameLst>
                                          <p:attrName>style.visibility</p:attrName>
                                        </p:attrNameLst>
                                      </p:cBhvr>
                                      <p:to>
                                        <p:strVal val="visible"/>
                                      </p:to>
                                    </p:set>
                                    <p:animEffect transition="in" filter="wipe(left)">
                                      <p:cBhvr>
                                        <p:cTn id="29"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vi-VN" altLang="vi-VN" sz="2400" b="1" spc="600">
                <a:solidFill>
                  <a:schemeClr val="bg1">
                    <a:lumMod val="95000"/>
                  </a:schemeClr>
                </a:solidFill>
                <a:latin typeface="Noto Sans"/>
                <a:ea typeface="Noto Sans"/>
              </a:rPr>
              <a:t>Chương hai</a:t>
            </a:r>
          </a:p>
        </p:txBody>
      </p:sp>
      <p:sp>
        <p:nvSpPr>
          <p:cNvPr id="11" name="矩形 10">
            <a:extLst>
              <a:ext uri="{FF2B5EF4-FFF2-40B4-BE49-F238E27FC236}">
                <a16:creationId xmlns:a16="http://schemas.microsoft.com/office/drawing/2014/main" id="{29D0FCF8-BEB4-44A0-AD34-C546F0E7763E}"/>
              </a:ext>
            </a:extLst>
          </p:cNvPr>
          <p:cNvSpPr/>
          <p:nvPr/>
        </p:nvSpPr>
        <p:spPr>
          <a:xfrm>
            <a:off x="937604" y="3065773"/>
            <a:ext cx="4329721" cy="1730912"/>
          </a:xfrm>
          <a:prstGeom prst="rect">
            <a:avLst/>
          </a:prstGeom>
        </p:spPr>
        <p:txBody>
          <a:bodyPr wrap="square">
            <a:normAutofit/>
          </a:bodyPr>
          <a:lstStyle/>
          <a:p>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A09D7E20-3764-44C3-9FA4-A20AD5F31796}"/>
              </a:ext>
            </a:extLst>
          </p:cNvPr>
          <p:cNvSpPr/>
          <p:nvPr/>
        </p:nvSpPr>
        <p:spPr>
          <a:xfrm>
            <a:off x="1162348" y="1334861"/>
            <a:ext cx="5314950" cy="1730912"/>
          </a:xfrm>
          <a:prstGeom prst="rect">
            <a:avLst/>
          </a:prstGeom>
        </p:spPr>
        <p:txBody>
          <a:bodyPr wrap="square">
            <a:noAutofit/>
          </a:bodyPr>
          <a:lstStyle/>
          <a:p>
            <a:pPr>
              <a:defRPr/>
            </a:pPr>
            <a:r>
              <a:rPr lang="en-US" altLang="vi-VN" sz="4400" b="1" spc="600" dirty="0">
                <a:solidFill>
                  <a:schemeClr val="bg1">
                    <a:lumMod val="95000"/>
                  </a:schemeClr>
                </a:solidFill>
                <a:latin typeface="Noto Sans"/>
                <a:ea typeface="Noto Sans"/>
              </a:rPr>
              <a:t>1 SỐ TÍNH NĂNG VÀ THÁCH THỨC </a:t>
            </a:r>
            <a:endParaRPr lang="vi-VN" altLang="vi-VN" sz="4400" b="1" spc="600" dirty="0">
              <a:solidFill>
                <a:schemeClr val="bg1">
                  <a:lumMod val="95000"/>
                </a:schemeClr>
              </a:solidFill>
              <a:latin typeface="Noto Sans"/>
              <a:ea typeface="Noto Sans"/>
            </a:endParaRPr>
          </a:p>
        </p:txBody>
      </p:sp>
      <p:sp>
        <p:nvSpPr>
          <p:cNvPr id="13" name="TextBox 23">
            <a:extLst>
              <a:ext uri="{FF2B5EF4-FFF2-40B4-BE49-F238E27FC236}">
                <a16:creationId xmlns:a16="http://schemas.microsoft.com/office/drawing/2014/main" id="{A096ECFA-483D-4C0D-B916-D393022A8A0B}"/>
              </a:ext>
            </a:extLst>
          </p:cNvPr>
          <p:cNvSpPr txBox="1"/>
          <p:nvPr/>
        </p:nvSpPr>
        <p:spPr>
          <a:xfrm>
            <a:off x="1162348" y="5047258"/>
            <a:ext cx="4658592" cy="982714"/>
          </a:xfrm>
          <a:prstGeom prst="rect">
            <a:avLst/>
          </a:prstGeom>
          <a:noFill/>
        </p:spPr>
        <p:txBody>
          <a:bodyPr wrap="square" rtlCol="0">
            <a:normAutofit/>
          </a:bodyPr>
          <a:lstStyle/>
          <a:p>
            <a:pPr>
              <a:lnSpc>
                <a:spcPct val="120000"/>
              </a:lnSpc>
            </a:pPr>
            <a:endParaRPr lang="zh-CN" altLang="en-US" sz="700" spc="3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7" name="Picture 2" descr="Hướng Dẫn Lập Trình Giao Diện GUI Bằng Tkinter Trong Ngôn Ngữ ...">
            <a:extLst>
              <a:ext uri="{FF2B5EF4-FFF2-40B4-BE49-F238E27FC236}">
                <a16:creationId xmlns:a16="http://schemas.microsoft.com/office/drawing/2014/main" id="{3122283C-2510-4F80-892B-706C99A96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124" y="3414389"/>
            <a:ext cx="5277097"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401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750"/>
                            </p:stCondLst>
                            <p:childTnLst>
                              <p:par>
                                <p:cTn id="27" presetID="22" presetClass="entr" presetSubtype="8" fill="hold" grpId="0" nodeType="afterEffect" nodePh="1">
                                  <p:stCondLst>
                                    <p:cond delay="17"/>
                                  </p:stCondLst>
                                  <p:endCondLst>
                                    <p:cond evt="begin" delay="0">
                                      <p:tn val="27"/>
                                    </p:cond>
                                  </p:endCondLst>
                                  <p:iterate type="lt">
                                    <p:tmPct val="30000"/>
                                  </p:iterate>
                                  <p:childTnLst>
                                    <p:set>
                                      <p:cBhvr>
                                        <p:cTn id="28" dur="1" fill="hold">
                                          <p:stCondLst>
                                            <p:cond delay="0"/>
                                          </p:stCondLst>
                                        </p:cTn>
                                        <p:tgtEl>
                                          <p:spTgt spid="13"/>
                                        </p:tgtEl>
                                        <p:attrNameLst>
                                          <p:attrName>style.visibility</p:attrName>
                                        </p:attrNameLst>
                                      </p:cBhvr>
                                      <p:to>
                                        <p:strVal val="visible"/>
                                      </p:to>
                                    </p:set>
                                    <p:animEffect transition="in" filter="wipe(left)">
                                      <p:cBhvr>
                                        <p:cTn id="29"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479637"/>
            <a:ext cx="3809256" cy="497477"/>
            <a:chOff x="838490" y="438851"/>
            <a:chExt cx="3650240" cy="370626"/>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234160" y="439417"/>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Autofit/>
            </a:bodyPr>
            <a:lstStyle/>
            <a:p>
              <a:pPr algn="ctr"/>
              <a:r>
                <a:rPr lang="en-US" altLang="vi-VN" sz="2000" b="1" spc="300" dirty="0" err="1">
                  <a:solidFill>
                    <a:schemeClr val="bg1">
                      <a:lumMod val="50000"/>
                    </a:schemeClr>
                  </a:solidFill>
                  <a:latin typeface="Noto Sans"/>
                  <a:ea typeface="Noto Sans"/>
                  <a:sym typeface="Arial" panose="020B0604020202020204" pitchFamily="34" charset="0"/>
                </a:rPr>
                <a:t>Tính</a:t>
              </a:r>
              <a:r>
                <a:rPr lang="en-US" altLang="vi-VN" sz="2000" b="1" spc="300" dirty="0">
                  <a:solidFill>
                    <a:schemeClr val="bg1">
                      <a:lumMod val="50000"/>
                    </a:schemeClr>
                  </a:solidFill>
                  <a:latin typeface="Noto Sans"/>
                  <a:ea typeface="Noto Sans"/>
                  <a:sym typeface="Arial" panose="020B0604020202020204" pitchFamily="34" charset="0"/>
                </a:rPr>
                <a:t> </a:t>
              </a:r>
              <a:r>
                <a:rPr lang="en-US" altLang="vi-VN" sz="2000" b="1" spc="300" dirty="0" err="1">
                  <a:solidFill>
                    <a:schemeClr val="bg1">
                      <a:lumMod val="50000"/>
                    </a:schemeClr>
                  </a:solidFill>
                  <a:latin typeface="Noto Sans"/>
                  <a:ea typeface="Noto Sans"/>
                  <a:sym typeface="Arial" panose="020B0604020202020204" pitchFamily="34" charset="0"/>
                </a:rPr>
                <a:t>năng</a:t>
              </a:r>
              <a:r>
                <a:rPr lang="en-US" altLang="vi-VN" sz="2000" b="1" spc="300" dirty="0">
                  <a:solidFill>
                    <a:schemeClr val="bg1">
                      <a:lumMod val="50000"/>
                    </a:schemeClr>
                  </a:solidFill>
                  <a:latin typeface="Noto Sans"/>
                  <a:ea typeface="Noto Sans"/>
                  <a:sym typeface="Arial" panose="020B0604020202020204" pitchFamily="34" charset="0"/>
                </a:rPr>
                <a:t> </a:t>
              </a:r>
              <a:r>
                <a:rPr lang="en-US" altLang="vi-VN" sz="2000" b="1" spc="300" dirty="0" err="1">
                  <a:solidFill>
                    <a:schemeClr val="bg1">
                      <a:lumMod val="50000"/>
                    </a:schemeClr>
                  </a:solidFill>
                  <a:latin typeface="Noto Sans"/>
                  <a:ea typeface="Noto Sans"/>
                  <a:sym typeface="Arial" panose="020B0604020202020204" pitchFamily="34" charset="0"/>
                </a:rPr>
                <a:t>chính</a:t>
              </a:r>
              <a:r>
                <a:rPr lang="en-US" altLang="vi-VN" sz="2000" b="1" spc="300" dirty="0">
                  <a:solidFill>
                    <a:schemeClr val="bg1">
                      <a:lumMod val="50000"/>
                    </a:schemeClr>
                  </a:solidFill>
                  <a:latin typeface="Noto Sans"/>
                  <a:ea typeface="Noto Sans"/>
                  <a:sym typeface="Arial" panose="020B0604020202020204" pitchFamily="34" charset="0"/>
                </a:rPr>
                <a:t> </a:t>
              </a:r>
              <a:endParaRPr lang="vi-VN" altLang="vi-VN" sz="2000" b="1" spc="300" dirty="0">
                <a:solidFill>
                  <a:schemeClr val="bg1">
                    <a:lumMod val="50000"/>
                  </a:schemeClr>
                </a:solidFill>
                <a:latin typeface="Noto Sans"/>
                <a:ea typeface="Noto Sans"/>
                <a:sym typeface="Arial" panose="020B0604020202020204" pitchFamily="34" charset="0"/>
              </a:endParaRP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Rectangle 19">
            <a:extLst>
              <a:ext uri="{FF2B5EF4-FFF2-40B4-BE49-F238E27FC236}">
                <a16:creationId xmlns:a16="http://schemas.microsoft.com/office/drawing/2014/main" id="{4BDD2A1E-C59A-49F1-8776-CA8EE687606E}"/>
              </a:ext>
            </a:extLst>
          </p:cNvPr>
          <p:cNvSpPr/>
          <p:nvPr/>
        </p:nvSpPr>
        <p:spPr>
          <a:xfrm>
            <a:off x="5835240" y="1754257"/>
            <a:ext cx="5651081" cy="1787757"/>
          </a:xfrm>
          <a:prstGeom prst="rect">
            <a:avLst/>
          </a:prstGeom>
        </p:spPr>
        <p:txBody>
          <a:bodyPr wrap="square" lIns="49634" tIns="24817" rIns="49634" bIns="24817">
            <a:noAutofit/>
          </a:bodyPr>
          <a:lstStyle/>
          <a:p>
            <a:r>
              <a:rPr lang="vi-VN" sz="1600" dirty="0"/>
              <a:t>Thiết kế giao diện người dùng (GUI) sao cho trực quan, dễ sử dụng và phù hợp với mọi đối tượng.</a:t>
            </a:r>
          </a:p>
          <a:p>
            <a:r>
              <a:rPr lang="vi-VN" sz="1600" dirty="0"/>
              <a:t>Xử lý logic luồng trò chơi, đặc biệt là khi người chơi không nhập đáp án, bỏ qua câu hỏi hoặc thoát giữa chừng.</a:t>
            </a:r>
          </a:p>
          <a:p>
            <a:r>
              <a:rPr lang="vi-VN" sz="1600" dirty="0"/>
              <a:t>Đảm bảo tính ổn định của chương trình khi đọc dữ liệu từ file câu hỏi và xử lý lỗi (file không tồn tại, định dạng sai,...).</a:t>
            </a:r>
          </a:p>
          <a:p>
            <a:r>
              <a:rPr lang="vi-VN" sz="1600" dirty="0"/>
              <a:t>Tối ưu trải nghiệm người dùng bằng việc thêm các tính năng như điểm số, chơi lại, cảnh báo hợp lý.</a:t>
            </a:r>
          </a:p>
          <a:p>
            <a:r>
              <a:rPr lang="vi-VN" sz="1600" dirty="0"/>
              <a:t>Duy trì tính đơn giản, nhưng vẫn mở rộng được để nâng cấp thành game trắc nghiệm, nhiều người chơi hoặc có hẹn giờ.</a:t>
            </a:r>
          </a:p>
        </p:txBody>
      </p:sp>
      <p:sp>
        <p:nvSpPr>
          <p:cNvPr id="46" name="Rectangle 19">
            <a:extLst>
              <a:ext uri="{FF2B5EF4-FFF2-40B4-BE49-F238E27FC236}">
                <a16:creationId xmlns:a16="http://schemas.microsoft.com/office/drawing/2014/main" id="{7F3B30F0-0BA8-4734-B26A-46897BC6C2AC}"/>
              </a:ext>
            </a:extLst>
          </p:cNvPr>
          <p:cNvSpPr/>
          <p:nvPr/>
        </p:nvSpPr>
        <p:spPr>
          <a:xfrm>
            <a:off x="595935" y="1754257"/>
            <a:ext cx="4363278" cy="1361660"/>
          </a:xfrm>
          <a:prstGeom prst="rect">
            <a:avLst/>
          </a:prstGeom>
        </p:spPr>
        <p:txBody>
          <a:bodyPr wrap="square" lIns="49634" tIns="24817" rIns="49634" bIns="24817">
            <a:noAutofit/>
          </a:bodyPr>
          <a:lstStyle/>
          <a:p>
            <a:r>
              <a:rPr lang="vi-VN" sz="1600" dirty="0"/>
              <a:t>Đọc câu hỏi từ file: Chương trình đọc các câu hỏi từ file văn bản, có khả năng bắt lỗi file không tồn tại hoặc sai định dạng. </a:t>
            </a:r>
            <a:endParaRPr lang="en-US" sz="1600" dirty="0"/>
          </a:p>
          <a:p>
            <a:r>
              <a:rPr lang="vi-VN" sz="1600" dirty="0"/>
              <a:t>Giao diện GUI: Label hiển thị câu hỏi. Entry nhập đáp án.</a:t>
            </a:r>
            <a:endParaRPr lang="en-US" sz="1600" dirty="0"/>
          </a:p>
          <a:p>
            <a:r>
              <a:rPr lang="vi-VN" sz="1600" dirty="0"/>
              <a:t>Nút “Nộp”.</a:t>
            </a:r>
            <a:endParaRPr lang="en-US" sz="1600" dirty="0"/>
          </a:p>
          <a:p>
            <a:r>
              <a:rPr lang="vi-VN" sz="1600" dirty="0"/>
              <a:t> Label hiển thị điểm số. </a:t>
            </a:r>
            <a:endParaRPr lang="en-US" sz="1600" dirty="0"/>
          </a:p>
          <a:p>
            <a:r>
              <a:rPr lang="vi-VN" sz="1600" dirty="0"/>
              <a:t>Tính điểm &amp; chuyển câu hỏi: Tự động tính điểm và chuyển sang câu hỏi kế tiếp. </a:t>
            </a:r>
            <a:endParaRPr lang="en-US" sz="1600" dirty="0"/>
          </a:p>
          <a:p>
            <a:r>
              <a:rPr lang="vi-VN" sz="1600" dirty="0"/>
              <a:t>Nút “Kết thúc”: Hiển thị tổng điểm cuối cùng.</a:t>
            </a:r>
            <a:endParaRPr lang="vi-VN" altLang="vi-VN" sz="1400" dirty="0">
              <a:solidFill>
                <a:schemeClr val="bg1">
                  <a:lumMod val="50000"/>
                </a:schemeClr>
              </a:solidFill>
              <a:latin typeface="Noto Sans"/>
              <a:ea typeface="Noto Sans"/>
              <a:cs typeface="Calibri" charset="0"/>
            </a:endParaRPr>
          </a:p>
        </p:txBody>
      </p:sp>
      <p:grpSp>
        <p:nvGrpSpPr>
          <p:cNvPr id="55" name="组合 10">
            <a:extLst>
              <a:ext uri="{FF2B5EF4-FFF2-40B4-BE49-F238E27FC236}">
                <a16:creationId xmlns:a16="http://schemas.microsoft.com/office/drawing/2014/main" id="{1B1793C1-4D1C-4696-B082-B1D3D1954FE7}"/>
              </a:ext>
            </a:extLst>
          </p:cNvPr>
          <p:cNvGrpSpPr/>
          <p:nvPr/>
        </p:nvGrpSpPr>
        <p:grpSpPr>
          <a:xfrm>
            <a:off x="6258669" y="415747"/>
            <a:ext cx="3971638" cy="497477"/>
            <a:chOff x="838490" y="438851"/>
            <a:chExt cx="3805843" cy="370626"/>
          </a:xfrm>
        </p:grpSpPr>
        <p:sp>
          <p:nvSpPr>
            <p:cNvPr id="56" name="TextBox 8">
              <a:extLst>
                <a:ext uri="{FF2B5EF4-FFF2-40B4-BE49-F238E27FC236}">
                  <a16:creationId xmlns:a16="http://schemas.microsoft.com/office/drawing/2014/main" id="{B221AB8C-B079-43E3-BDC3-AB19BA65A559}"/>
                </a:ext>
              </a:extLst>
            </p:cNvPr>
            <p:cNvSpPr txBox="1">
              <a:spLocks noChangeArrowheads="1"/>
            </p:cNvSpPr>
            <p:nvPr/>
          </p:nvSpPr>
          <p:spPr bwMode="auto">
            <a:xfrm>
              <a:off x="1389763" y="464032"/>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Autofit/>
            </a:bodyPr>
            <a:lstStyle/>
            <a:p>
              <a:r>
                <a:rPr lang="en-US" altLang="vi-VN" sz="2000" b="1" spc="300" dirty="0" err="1">
                  <a:solidFill>
                    <a:schemeClr val="bg1">
                      <a:lumMod val="50000"/>
                    </a:schemeClr>
                  </a:solidFill>
                  <a:latin typeface="Noto Sans"/>
                  <a:ea typeface="Noto Sans"/>
                  <a:sym typeface="Arial" panose="020B0604020202020204" pitchFamily="34" charset="0"/>
                </a:rPr>
                <a:t>Thử</a:t>
              </a:r>
              <a:r>
                <a:rPr lang="en-US" altLang="vi-VN" sz="2000" b="1" spc="300" dirty="0">
                  <a:solidFill>
                    <a:schemeClr val="bg1">
                      <a:lumMod val="50000"/>
                    </a:schemeClr>
                  </a:solidFill>
                  <a:latin typeface="Noto Sans"/>
                  <a:ea typeface="Noto Sans"/>
                  <a:sym typeface="Arial" panose="020B0604020202020204" pitchFamily="34" charset="0"/>
                </a:rPr>
                <a:t> </a:t>
              </a:r>
              <a:r>
                <a:rPr lang="en-US" altLang="vi-VN" sz="2000" b="1" spc="300" dirty="0" err="1">
                  <a:solidFill>
                    <a:schemeClr val="bg1">
                      <a:lumMod val="50000"/>
                    </a:schemeClr>
                  </a:solidFill>
                  <a:latin typeface="Noto Sans"/>
                  <a:ea typeface="Noto Sans"/>
                  <a:sym typeface="Arial" panose="020B0604020202020204" pitchFamily="34" charset="0"/>
                </a:rPr>
                <a:t>thách</a:t>
              </a:r>
              <a:r>
                <a:rPr lang="en-US" altLang="vi-VN" sz="2000" b="1" spc="300" dirty="0">
                  <a:solidFill>
                    <a:schemeClr val="bg1">
                      <a:lumMod val="50000"/>
                    </a:schemeClr>
                  </a:solidFill>
                  <a:latin typeface="Noto Sans"/>
                  <a:ea typeface="Noto Sans"/>
                  <a:sym typeface="Arial" panose="020B0604020202020204" pitchFamily="34" charset="0"/>
                </a:rPr>
                <a:t>  </a:t>
              </a:r>
              <a:endParaRPr lang="vi-VN" altLang="vi-VN" sz="2000" b="1" spc="300" dirty="0">
                <a:solidFill>
                  <a:schemeClr val="bg1">
                    <a:lumMod val="50000"/>
                  </a:schemeClr>
                </a:solidFill>
                <a:latin typeface="Noto Sans"/>
                <a:ea typeface="Noto Sans"/>
                <a:sym typeface="Arial" panose="020B0604020202020204" pitchFamily="34" charset="0"/>
              </a:endParaRPr>
            </a:p>
            <a:p>
              <a:endParaRPr lang="vi-VN" altLang="vi-VN" sz="20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endParaRPr>
            </a:p>
          </p:txBody>
        </p:sp>
        <p:sp>
          <p:nvSpPr>
            <p:cNvPr id="57" name="矩形: 圆角 4">
              <a:extLst>
                <a:ext uri="{FF2B5EF4-FFF2-40B4-BE49-F238E27FC236}">
                  <a16:creationId xmlns:a16="http://schemas.microsoft.com/office/drawing/2014/main" id="{4A884F11-E457-4B11-AC5C-7FFA6D33D194}"/>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4750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2" presetClass="entr" presetSubtype="4"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250"/>
                                        <p:tgtEl>
                                          <p:spTgt spid="42"/>
                                        </p:tgtEl>
                                        <p:attrNameLst>
                                          <p:attrName>ppt_y</p:attrName>
                                        </p:attrNameLst>
                                      </p:cBhvr>
                                      <p:tavLst>
                                        <p:tav tm="0">
                                          <p:val>
                                            <p:strVal val="#ppt_y+#ppt_h*1.125000"/>
                                          </p:val>
                                        </p:tav>
                                        <p:tav tm="100000">
                                          <p:val>
                                            <p:strVal val="#ppt_y"/>
                                          </p:val>
                                        </p:tav>
                                      </p:tavLst>
                                    </p:anim>
                                    <p:animEffect transition="in" filter="wipe(up)">
                                      <p:cBhvr>
                                        <p:cTn id="13" dur="250"/>
                                        <p:tgtEl>
                                          <p:spTgt spid="42"/>
                                        </p:tgtEl>
                                      </p:cBhvr>
                                    </p:animEffect>
                                  </p:childTnLst>
                                </p:cTn>
                              </p:par>
                            </p:childTnLst>
                          </p:cTn>
                        </p:par>
                        <p:par>
                          <p:cTn id="14" fill="hold" nodeType="afterGroup">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50"/>
                                        <p:tgtEl>
                                          <p:spTgt spid="46"/>
                                        </p:tgtEl>
                                        <p:attrNameLst>
                                          <p:attrName>ppt_y</p:attrName>
                                        </p:attrNameLst>
                                      </p:cBhvr>
                                      <p:tavLst>
                                        <p:tav tm="0">
                                          <p:val>
                                            <p:strVal val="#ppt_y+#ppt_h*1.125000"/>
                                          </p:val>
                                        </p:tav>
                                        <p:tav tm="100000">
                                          <p:val>
                                            <p:strVal val="#ppt_y"/>
                                          </p:val>
                                        </p:tav>
                                      </p:tavLst>
                                    </p:anim>
                                    <p:animEffect transition="in" filter="wipe(up)">
                                      <p:cBhvr>
                                        <p:cTn id="18" dur="250"/>
                                        <p:tgtEl>
                                          <p:spTgt spid="46"/>
                                        </p:tgtEl>
                                      </p:cBhvr>
                                    </p:animEffect>
                                  </p:childTnLst>
                                </p:cTn>
                              </p:par>
                              <p:par>
                                <p:cTn id="19" presetID="2" presetClass="entr" presetSubtype="8"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750" fill="hold"/>
                                        <p:tgtEl>
                                          <p:spTgt spid="55"/>
                                        </p:tgtEl>
                                        <p:attrNameLst>
                                          <p:attrName>ppt_x</p:attrName>
                                        </p:attrNameLst>
                                      </p:cBhvr>
                                      <p:tavLst>
                                        <p:tav tm="0">
                                          <p:val>
                                            <p:strVal val="0-#ppt_w/2"/>
                                          </p:val>
                                        </p:tav>
                                        <p:tav tm="100000">
                                          <p:val>
                                            <p:strVal val="#ppt_x"/>
                                          </p:val>
                                        </p:tav>
                                      </p:tavLst>
                                    </p:anim>
                                    <p:anim calcmode="lin" valueType="num">
                                      <p:cBhvr additive="base">
                                        <p:cTn id="22"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en-US" altLang="vi-VN" sz="2400" b="1" spc="600" dirty="0">
                <a:solidFill>
                  <a:schemeClr val="bg1">
                    <a:lumMod val="95000"/>
                  </a:schemeClr>
                </a:solidFill>
                <a:latin typeface="Noto Sans"/>
                <a:ea typeface="Noto Sans"/>
              </a:rPr>
              <a:t>C</a:t>
            </a:r>
            <a:r>
              <a:rPr lang="vi-VN" altLang="vi-VN" sz="2400" b="1" spc="600" dirty="0">
                <a:solidFill>
                  <a:schemeClr val="bg1">
                    <a:lumMod val="95000"/>
                  </a:schemeClr>
                </a:solidFill>
                <a:latin typeface="Noto Sans"/>
                <a:ea typeface="Noto Sans"/>
              </a:rPr>
              <a:t>hương thứ ba</a:t>
            </a:r>
          </a:p>
        </p:txBody>
      </p:sp>
      <p:sp>
        <p:nvSpPr>
          <p:cNvPr id="11" name="矩形 10">
            <a:extLst>
              <a:ext uri="{FF2B5EF4-FFF2-40B4-BE49-F238E27FC236}">
                <a16:creationId xmlns:a16="http://schemas.microsoft.com/office/drawing/2014/main" id="{29D0FCF8-BEB4-44A0-AD34-C546F0E7763E}"/>
              </a:ext>
            </a:extLst>
          </p:cNvPr>
          <p:cNvSpPr/>
          <p:nvPr/>
        </p:nvSpPr>
        <p:spPr>
          <a:xfrm>
            <a:off x="1290029" y="3150289"/>
            <a:ext cx="5225071" cy="2724496"/>
          </a:xfrm>
          <a:prstGeom prst="rect">
            <a:avLst/>
          </a:prstGeom>
        </p:spPr>
        <p:txBody>
          <a:bodyPr wrap="square">
            <a:normAutofit/>
          </a:bodyPr>
          <a:lstStyle/>
          <a:p>
            <a:r>
              <a:rPr lang="en-US" sz="2000" dirty="0">
                <a:solidFill>
                  <a:schemeClr val="bg1"/>
                </a:solidFill>
                <a:latin typeface="Arial" panose="020B0604020202020204" pitchFamily="34" charset="0"/>
                <a:cs typeface="Arial" panose="020B0604020202020204" pitchFamily="34" charset="0"/>
              </a:rPr>
              <a:t>1.Kiến </a:t>
            </a:r>
            <a:r>
              <a:rPr lang="en-US" sz="2000" dirty="0" err="1">
                <a:solidFill>
                  <a:schemeClr val="bg1"/>
                </a:solidFill>
                <a:latin typeface="Arial" panose="020B0604020202020204" pitchFamily="34" charset="0"/>
                <a:cs typeface="Arial" panose="020B0604020202020204" pitchFamily="34" charset="0"/>
              </a:rPr>
              <a:t>thức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vận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p>
          <a:p>
            <a:r>
              <a:rPr lang="en-US" sz="2000" dirty="0">
                <a:solidFill>
                  <a:schemeClr val="bg1"/>
                </a:solidFill>
                <a:latin typeface="Arial" panose="020B0604020202020204" pitchFamily="34" charset="0"/>
                <a:cs typeface="Arial" panose="020B0604020202020204" pitchFamily="34" charset="0"/>
              </a:rPr>
              <a:t>2.Cơ </a:t>
            </a:r>
            <a:r>
              <a:rPr lang="en-US" sz="2000" dirty="0" err="1">
                <a:solidFill>
                  <a:schemeClr val="bg1"/>
                </a:solidFill>
                <a:latin typeface="Arial" panose="020B0604020202020204" pitchFamily="34" charset="0"/>
                <a:cs typeface="Arial" panose="020B0604020202020204" pitchFamily="34" charset="0"/>
              </a:rPr>
              <a:t>sở</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lý</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thuyết</a:t>
            </a:r>
            <a:endParaRPr lang="vi-VN"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3.Quy </a:t>
            </a:r>
            <a:r>
              <a:rPr lang="en-US" sz="2000" dirty="0" err="1">
                <a:solidFill>
                  <a:schemeClr val="bg1"/>
                </a:solidFill>
                <a:latin typeface="Arial" panose="020B0604020202020204" pitchFamily="34" charset="0"/>
                <a:cs typeface="Arial" panose="020B0604020202020204" pitchFamily="34" charset="0"/>
              </a:rPr>
              <a:t>trình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kế</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xây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dựng</a:t>
            </a:r>
            <a:endParaRPr lang="vi-VN" sz="2000" dirty="0">
              <a:solidFill>
                <a:schemeClr val="bg1"/>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A09D7E20-3764-44C3-9FA4-A20AD5F31796}"/>
              </a:ext>
            </a:extLst>
          </p:cNvPr>
          <p:cNvSpPr/>
          <p:nvPr/>
        </p:nvSpPr>
        <p:spPr>
          <a:xfrm>
            <a:off x="994754" y="1951362"/>
            <a:ext cx="5520346" cy="982714"/>
          </a:xfrm>
          <a:prstGeom prst="rect">
            <a:avLst/>
          </a:prstGeom>
        </p:spPr>
        <p:txBody>
          <a:bodyPr wrap="square">
            <a:noAutofit/>
          </a:bodyPr>
          <a:lstStyle/>
          <a:p>
            <a:r>
              <a:rPr lang="en-US" sz="4400" b="1" dirty="0">
                <a:solidFill>
                  <a:schemeClr val="bg1"/>
                </a:solidFill>
                <a:latin typeface="Arial" panose="020B0604020202020204" pitchFamily="34" charset="0"/>
                <a:cs typeface="Arial" panose="020B0604020202020204" pitchFamily="34" charset="0"/>
              </a:rPr>
              <a:t>CƠ SỞ KHOA HỌC</a:t>
            </a:r>
            <a:endParaRPr lang="vi-VN"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0267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1109371" y="326916"/>
            <a:ext cx="3595476" cy="447379"/>
            <a:chOff x="838490" y="362098"/>
            <a:chExt cx="3595476" cy="447379"/>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4" y="362098"/>
              <a:ext cx="325457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a:r>
                <a:rPr lang="en-US" altLang="vi-VN" sz="2100" b="1" spc="300" dirty="0" err="1">
                  <a:solidFill>
                    <a:schemeClr val="bg1">
                      <a:lumMod val="50000"/>
                    </a:schemeClr>
                  </a:solidFill>
                  <a:latin typeface="Noto Sans"/>
                  <a:ea typeface="Noto Sans"/>
                  <a:sym typeface="Arial" panose="020B0604020202020204" pitchFamily="34" charset="0"/>
                </a:rPr>
                <a:t>Kiến</a:t>
              </a:r>
              <a:r>
                <a:rPr lang="en-US" altLang="vi-VN" sz="2100" b="1" spc="300" dirty="0">
                  <a:solidFill>
                    <a:schemeClr val="bg1">
                      <a:lumMod val="50000"/>
                    </a:schemeClr>
                  </a:solidFill>
                  <a:latin typeface="Noto Sans"/>
                  <a:ea typeface="Noto Sans"/>
                  <a:sym typeface="Arial" panose="020B0604020202020204" pitchFamily="34" charset="0"/>
                </a:rPr>
                <a:t> </a:t>
              </a:r>
              <a:r>
                <a:rPr lang="en-US" altLang="vi-VN" sz="2100" b="1" spc="300" dirty="0" err="1">
                  <a:solidFill>
                    <a:schemeClr val="bg1">
                      <a:lumMod val="50000"/>
                    </a:schemeClr>
                  </a:solidFill>
                  <a:latin typeface="Noto Sans"/>
                  <a:ea typeface="Noto Sans"/>
                  <a:sym typeface="Arial" panose="020B0604020202020204" pitchFamily="34" charset="0"/>
                </a:rPr>
                <a:t>thức</a:t>
              </a:r>
              <a:r>
                <a:rPr lang="en-US" altLang="vi-VN" sz="2100" b="1" spc="300" dirty="0">
                  <a:solidFill>
                    <a:schemeClr val="bg1">
                      <a:lumMod val="50000"/>
                    </a:schemeClr>
                  </a:solidFill>
                  <a:latin typeface="Noto Sans"/>
                  <a:ea typeface="Noto Sans"/>
                  <a:sym typeface="Arial" panose="020B0604020202020204" pitchFamily="34" charset="0"/>
                </a:rPr>
                <a:t> </a:t>
              </a:r>
              <a:r>
                <a:rPr lang="en-US" altLang="vi-VN" sz="2100" b="1" spc="300" dirty="0" err="1">
                  <a:solidFill>
                    <a:schemeClr val="bg1">
                      <a:lumMod val="50000"/>
                    </a:schemeClr>
                  </a:solidFill>
                  <a:latin typeface="Noto Sans"/>
                  <a:ea typeface="Noto Sans"/>
                  <a:sym typeface="Arial" panose="020B0604020202020204" pitchFamily="34" charset="0"/>
                </a:rPr>
                <a:t>vận</a:t>
              </a:r>
              <a:r>
                <a:rPr lang="en-US" altLang="vi-VN" sz="2100" b="1" spc="300" dirty="0">
                  <a:solidFill>
                    <a:schemeClr val="bg1">
                      <a:lumMod val="50000"/>
                    </a:schemeClr>
                  </a:solidFill>
                  <a:latin typeface="Noto Sans"/>
                  <a:ea typeface="Noto Sans"/>
                  <a:sym typeface="Arial" panose="020B0604020202020204" pitchFamily="34" charset="0"/>
                </a:rPr>
                <a:t> </a:t>
              </a:r>
              <a:r>
                <a:rPr lang="en-US" altLang="vi-VN" sz="2100" b="1" spc="300" dirty="0" err="1">
                  <a:solidFill>
                    <a:schemeClr val="bg1">
                      <a:lumMod val="50000"/>
                    </a:schemeClr>
                  </a:solidFill>
                  <a:latin typeface="Noto Sans"/>
                  <a:ea typeface="Noto Sans"/>
                  <a:sym typeface="Arial" panose="020B0604020202020204" pitchFamily="34" charset="0"/>
                </a:rPr>
                <a:t>dụng</a:t>
              </a:r>
              <a:r>
                <a:rPr lang="en-US" altLang="vi-VN" sz="2100" b="1" spc="300" dirty="0">
                  <a:solidFill>
                    <a:schemeClr val="bg1">
                      <a:lumMod val="50000"/>
                    </a:schemeClr>
                  </a:solidFill>
                  <a:latin typeface="Noto Sans"/>
                  <a:ea typeface="Noto Sans"/>
                  <a:sym typeface="Arial" panose="020B0604020202020204" pitchFamily="34" charset="0"/>
                </a:rPr>
                <a:t> </a:t>
              </a:r>
              <a:endParaRPr lang="vi-VN" altLang="vi-VN" sz="2100" b="1" spc="300" dirty="0">
                <a:solidFill>
                  <a:schemeClr val="bg1">
                    <a:lumMod val="50000"/>
                  </a:schemeClr>
                </a:solidFill>
                <a:latin typeface="Noto Sans"/>
                <a:ea typeface="Noto Sans"/>
                <a:sym typeface="Arial" panose="020B0604020202020204" pitchFamily="34" charset="0"/>
              </a:endParaRP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9">
            <a:extLst>
              <a:ext uri="{FF2B5EF4-FFF2-40B4-BE49-F238E27FC236}">
                <a16:creationId xmlns:a16="http://schemas.microsoft.com/office/drawing/2014/main" id="{3C80875D-967F-48EB-AF49-4AA02CE5B614}"/>
              </a:ext>
            </a:extLst>
          </p:cNvPr>
          <p:cNvSpPr txBox="1"/>
          <p:nvPr/>
        </p:nvSpPr>
        <p:spPr>
          <a:xfrm>
            <a:off x="1032611" y="1108081"/>
            <a:ext cx="9764999" cy="4195032"/>
          </a:xfrm>
          <a:prstGeom prst="rect">
            <a:avLst/>
          </a:prstGeom>
          <a:noFill/>
        </p:spPr>
        <p:txBody>
          <a:bodyPr wrap="square" lIns="0" tIns="0" rIns="91420" bIns="0" numCol="2" spcCol="274258" rtlCol="0">
            <a:normAutofit/>
          </a:bodyPr>
          <a:lstStyle/>
          <a:p>
            <a:r>
              <a:rPr lang="vi-VN" dirty="0"/>
              <a:t>Ngôn ngữ lập trình Python: sử dụng để xây dựng toàn bộ logic và giao diện của ứng dụng.</a:t>
            </a:r>
          </a:p>
          <a:p>
            <a:r>
              <a:rPr lang="vi-VN" dirty="0"/>
              <a:t>Lập trình hướng đối tượng (OOP): tổ chức chương trình thành các lớp, phương thức rõ ràng.</a:t>
            </a:r>
          </a:p>
          <a:p>
            <a:r>
              <a:rPr lang="vi-VN" dirty="0"/>
              <a:t>Giao diện người dùng (GUI) với Tkinter: thiết kế, xử lý sự kiện, bố cục các thành phần như nút, ô nhập, văn bản.</a:t>
            </a:r>
          </a:p>
          <a:p>
            <a:r>
              <a:rPr lang="vi-VN" dirty="0"/>
              <a:t>Xử lý tệp văn bản: đọc dữ liệu câu hỏi – đáp án từ file .txt.</a:t>
            </a:r>
          </a:p>
          <a:p>
            <a:r>
              <a:rPr lang="vi-VN" dirty="0"/>
              <a:t>Tư duy giải thuật đơn giản: kiểm tra điều kiện, so sánh chuỗi, tính điểm.</a:t>
            </a:r>
          </a:p>
        </p:txBody>
      </p:sp>
      <p:grpSp>
        <p:nvGrpSpPr>
          <p:cNvPr id="12" name="组合 10">
            <a:extLst>
              <a:ext uri="{FF2B5EF4-FFF2-40B4-BE49-F238E27FC236}">
                <a16:creationId xmlns:a16="http://schemas.microsoft.com/office/drawing/2014/main" id="{E3E36355-228D-42EA-8420-53034E17A564}"/>
              </a:ext>
            </a:extLst>
          </p:cNvPr>
          <p:cNvGrpSpPr/>
          <p:nvPr/>
        </p:nvGrpSpPr>
        <p:grpSpPr>
          <a:xfrm>
            <a:off x="6556015" y="326910"/>
            <a:ext cx="3794441" cy="370626"/>
            <a:chOff x="838490" y="438851"/>
            <a:chExt cx="3794441" cy="370626"/>
          </a:xfrm>
        </p:grpSpPr>
        <p:sp>
          <p:nvSpPr>
            <p:cNvPr id="13" name="TextBox 8">
              <a:extLst>
                <a:ext uri="{FF2B5EF4-FFF2-40B4-BE49-F238E27FC236}">
                  <a16:creationId xmlns:a16="http://schemas.microsoft.com/office/drawing/2014/main" id="{7760CF62-E9D9-4EDC-9628-2540D9543C42}"/>
                </a:ext>
              </a:extLst>
            </p:cNvPr>
            <p:cNvSpPr txBox="1">
              <a:spLocks noChangeArrowheads="1"/>
            </p:cNvSpPr>
            <p:nvPr/>
          </p:nvSpPr>
          <p:spPr bwMode="auto">
            <a:xfrm>
              <a:off x="1378361" y="456524"/>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Autofit/>
            </a:bodyPr>
            <a:lstStyle/>
            <a:p>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Cơ</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sở</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lý</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thuyết</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endParaRPr lang="vi-VN"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endParaRPr>
            </a:p>
          </p:txBody>
        </p:sp>
        <p:sp>
          <p:nvSpPr>
            <p:cNvPr id="14" name="矩形: 圆角 4">
              <a:extLst>
                <a:ext uri="{FF2B5EF4-FFF2-40B4-BE49-F238E27FC236}">
                  <a16:creationId xmlns:a16="http://schemas.microsoft.com/office/drawing/2014/main" id="{66E64FA3-8480-44CD-B1D4-D9E24E5C4310}"/>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6">
            <a:extLst>
              <a:ext uri="{FF2B5EF4-FFF2-40B4-BE49-F238E27FC236}">
                <a16:creationId xmlns:a16="http://schemas.microsoft.com/office/drawing/2014/main" id="{70D497B1-CE7E-4B78-B5C8-A5403633D546}"/>
              </a:ext>
            </a:extLst>
          </p:cNvPr>
          <p:cNvSpPr txBox="1"/>
          <p:nvPr/>
        </p:nvSpPr>
        <p:spPr>
          <a:xfrm>
            <a:off x="6625067" y="1013649"/>
            <a:ext cx="4718795" cy="3564832"/>
          </a:xfrm>
          <a:prstGeom prst="rect">
            <a:avLst/>
          </a:prstGeom>
          <a:noFill/>
        </p:spPr>
        <p:txBody>
          <a:bodyPr wrap="square" rtlCol="0">
            <a:noAutofit/>
          </a:bodyPr>
          <a:lstStyle/>
          <a:p>
            <a:r>
              <a:rPr lang="vi-VN" dirty="0"/>
              <a:t>Mô hình hướng đối tượng (OOP): gồm các khái niệm lớp (class), phương thức (method), thuộc tính (attribute) và đối tượng (object) – giúp quản lý chương trình một cách khoa học.</a:t>
            </a:r>
          </a:p>
          <a:p>
            <a:r>
              <a:rPr lang="vi-VN" dirty="0"/>
              <a:t>Tkinter trong Python: là thư viện GUI tiêu chuẩn giúp tạo cửa sổ, nút bấm, văn bản,... và tương tác với người dùng.</a:t>
            </a:r>
          </a:p>
          <a:p>
            <a:r>
              <a:rPr lang="vi-VN" dirty="0"/>
              <a:t>Nguyên lý lập trình sự kiện (Event-driven programming): xử lý thao tác như nhấn nút, nhập dữ liệu, đóng cửa sổ.</a:t>
            </a:r>
          </a:p>
          <a:p>
            <a:r>
              <a:rPr lang="vi-VN" dirty="0"/>
              <a:t>Xử lý chuỗi và so sánh dữ liệu: kiểm tra đáp án người chơi nhập có trùng với đáp án đúng (không phân biệt hoa thường).</a:t>
            </a:r>
          </a:p>
          <a:p>
            <a:r>
              <a:rPr lang="vi-VN" dirty="0"/>
              <a:t>Thiết kế giao diện đơn giản – dễ sử dụng (UX/UI): đảm bảo tính trực quan cho người dùng cuối.</a:t>
            </a:r>
          </a:p>
        </p:txBody>
      </p:sp>
    </p:spTree>
    <p:extLst>
      <p:ext uri="{BB962C8B-B14F-4D97-AF65-F5344CB8AC3E}">
        <p14:creationId xmlns:p14="http://schemas.microsoft.com/office/powerpoint/2010/main" val="993580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1288276" y="409001"/>
            <a:ext cx="3864015" cy="520593"/>
            <a:chOff x="838490" y="288884"/>
            <a:chExt cx="3864015" cy="520593"/>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447935" y="288884"/>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Autofit/>
            </a:bodyPr>
            <a:lstStyle/>
            <a:p>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Quy</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trình</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và</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xây</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dựng</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thiết</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r>
                <a:rPr lang="en-US" altLang="vi-VN" sz="2100" b="1" spc="300" dirty="0" err="1">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kế</a:t>
              </a:r>
              <a:r>
                <a:rPr lang="en-US"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rPr>
                <a:t>  </a:t>
              </a:r>
              <a:endParaRPr lang="vi-VN" altLang="vi-VN" sz="2100" b="1" spc="300" dirty="0">
                <a:solidFill>
                  <a:schemeClr val="bg1">
                    <a:lumMod val="50000"/>
                  </a:schemeClr>
                </a:solidFill>
                <a:latin typeface="Arial" panose="020B0604020202020204" pitchFamily="34" charset="0"/>
                <a:ea typeface="Noto Sans"/>
                <a:cs typeface="Arial" panose="020B0604020202020204" pitchFamily="34" charset="0"/>
                <a:sym typeface="Arial" panose="020B0604020202020204" pitchFamily="34" charset="0"/>
              </a:endParaRP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6">
            <a:extLst>
              <a:ext uri="{FF2B5EF4-FFF2-40B4-BE49-F238E27FC236}">
                <a16:creationId xmlns:a16="http://schemas.microsoft.com/office/drawing/2014/main" id="{B2017ECC-D523-4D52-B0F4-6682ADA1E389}"/>
              </a:ext>
            </a:extLst>
          </p:cNvPr>
          <p:cNvSpPr txBox="1"/>
          <p:nvPr/>
        </p:nvSpPr>
        <p:spPr>
          <a:xfrm>
            <a:off x="1168994" y="1711351"/>
            <a:ext cx="9854011" cy="4449414"/>
          </a:xfrm>
          <a:prstGeom prst="rect">
            <a:avLst/>
          </a:prstGeom>
          <a:noFill/>
        </p:spPr>
        <p:txBody>
          <a:bodyPr wrap="square" rtlCol="0">
            <a:noAutofit/>
          </a:bodyPr>
          <a:lstStyle/>
          <a:p>
            <a:r>
              <a:rPr lang="en-US" dirty="0"/>
              <a:t>1.</a:t>
            </a:r>
            <a:r>
              <a:rPr lang="vi-VN" dirty="0"/>
              <a:t>Phân tích yêu cầu: xác định mục tiêu trò chơi, đối tượng người dùng, giao diện cần có.</a:t>
            </a:r>
          </a:p>
          <a:p>
            <a:r>
              <a:rPr lang="en-US" dirty="0"/>
              <a:t>2.</a:t>
            </a:r>
            <a:r>
              <a:rPr lang="vi-VN" dirty="0"/>
              <a:t>Thiết kế giao diện (GUI): chọn layout, xác định các thành phần như: ô nhập, câu hỏi, nút trả lời, điểm số.</a:t>
            </a:r>
          </a:p>
          <a:p>
            <a:r>
              <a:rPr lang="en-US" dirty="0"/>
              <a:t>3.</a:t>
            </a:r>
            <a:r>
              <a:rPr lang="vi-VN" dirty="0"/>
              <a:t>Thiết kế dữ liệu: câu hỏi và đáp án được lưu trong file .txt, mỗi dòng theo định dạng Câu hỏi|Đáp án.</a:t>
            </a:r>
          </a:p>
          <a:p>
            <a:r>
              <a:rPr lang="en-US" dirty="0"/>
              <a:t>4.</a:t>
            </a:r>
            <a:r>
              <a:rPr lang="vi-VN" dirty="0"/>
              <a:t>Xây dựng chương trình:</a:t>
            </a:r>
          </a:p>
          <a:p>
            <a:r>
              <a:rPr lang="en-US" dirty="0"/>
              <a:t>-</a:t>
            </a:r>
            <a:r>
              <a:rPr lang="vi-VN" dirty="0"/>
              <a:t>Viết lớp TriviaGame.</a:t>
            </a:r>
          </a:p>
          <a:p>
            <a:r>
              <a:rPr lang="en-US" dirty="0"/>
              <a:t>-</a:t>
            </a:r>
            <a:r>
              <a:rPr lang="vi-VN" dirty="0"/>
              <a:t>Tạo hàm xử lý dữ liệu, kiểm tra đáp án, cập nhật điểm.</a:t>
            </a:r>
          </a:p>
          <a:p>
            <a:r>
              <a:rPr lang="en-US" dirty="0"/>
              <a:t>-</a:t>
            </a:r>
            <a:r>
              <a:rPr lang="vi-VN" dirty="0"/>
              <a:t>Thiết lập xử lý sự kiện bàn phím (Enter, ESC).</a:t>
            </a:r>
          </a:p>
          <a:p>
            <a:r>
              <a:rPr lang="en-US" dirty="0"/>
              <a:t>5.</a:t>
            </a:r>
            <a:r>
              <a:rPr lang="vi-VN" dirty="0"/>
              <a:t>Kiểm thử và hiệu chỉnh: kiểm tra toàn bộ luồng trò chơi, xử lý khi người chơi không nhập, hoặc nhập sai.</a:t>
            </a:r>
          </a:p>
          <a:p>
            <a:r>
              <a:rPr lang="en-US" dirty="0"/>
              <a:t>6.</a:t>
            </a:r>
            <a:r>
              <a:rPr lang="vi-VN" dirty="0"/>
              <a:t>Hoàn thiện và tối ưu: bổ sung các tính năng như chơi lại, giao diện bắt đầu, thông báo kết thúc.</a:t>
            </a:r>
          </a:p>
        </p:txBody>
      </p:sp>
    </p:spTree>
    <p:extLst>
      <p:ext uri="{BB962C8B-B14F-4D97-AF65-F5344CB8AC3E}">
        <p14:creationId xmlns:p14="http://schemas.microsoft.com/office/powerpoint/2010/main" val="2568845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vi-VN" altLang="vi-VN" sz="2400" b="1" spc="600">
                <a:solidFill>
                  <a:schemeClr val="bg1">
                    <a:lumMod val="95000"/>
                  </a:schemeClr>
                </a:solidFill>
                <a:latin typeface="Noto Sans"/>
                <a:ea typeface="Noto Sans"/>
              </a:rPr>
              <a:t>Chương bốn</a:t>
            </a:r>
          </a:p>
        </p:txBody>
      </p:sp>
      <p:sp>
        <p:nvSpPr>
          <p:cNvPr id="12" name="矩形 11">
            <a:extLst>
              <a:ext uri="{FF2B5EF4-FFF2-40B4-BE49-F238E27FC236}">
                <a16:creationId xmlns:a16="http://schemas.microsoft.com/office/drawing/2014/main" id="{A09D7E20-3764-44C3-9FA4-A20AD5F31796}"/>
              </a:ext>
            </a:extLst>
          </p:cNvPr>
          <p:cNvSpPr/>
          <p:nvPr/>
        </p:nvSpPr>
        <p:spPr>
          <a:xfrm>
            <a:off x="-390069" y="316139"/>
            <a:ext cx="4501044" cy="609600"/>
          </a:xfrm>
          <a:prstGeom prst="rect">
            <a:avLst/>
          </a:prstGeom>
        </p:spPr>
        <p:txBody>
          <a:bodyPr wrap="square">
            <a:noAutofit/>
          </a:bodyPr>
          <a:lstStyle/>
          <a:p>
            <a:pPr algn="ctr"/>
            <a:r>
              <a:rPr lang="en-US" altLang="vi-VN" sz="2400" b="1" spc="600" dirty="0" err="1">
                <a:solidFill>
                  <a:schemeClr val="bg1"/>
                </a:solidFill>
                <a:latin typeface="Arial" panose="020B0604020202020204" pitchFamily="34" charset="0"/>
                <a:ea typeface="Noto Sans"/>
                <a:cs typeface="Arial" panose="020B0604020202020204" pitchFamily="34" charset="0"/>
              </a:rPr>
              <a:t>Thực</a:t>
            </a:r>
            <a:r>
              <a:rPr lang="en-US" altLang="vi-VN" sz="2400" b="1" spc="600" dirty="0">
                <a:solidFill>
                  <a:schemeClr val="bg1"/>
                </a:solidFill>
                <a:latin typeface="Arial" panose="020B0604020202020204" pitchFamily="34" charset="0"/>
                <a:ea typeface="Noto Sans"/>
                <a:cs typeface="Arial" panose="020B0604020202020204" pitchFamily="34" charset="0"/>
              </a:rPr>
              <a:t> </a:t>
            </a:r>
            <a:r>
              <a:rPr lang="en-US" altLang="vi-VN" sz="2400" b="1" spc="600" dirty="0" err="1">
                <a:solidFill>
                  <a:schemeClr val="bg1"/>
                </a:solidFill>
                <a:latin typeface="Arial" panose="020B0604020202020204" pitchFamily="34" charset="0"/>
                <a:ea typeface="Noto Sans"/>
                <a:cs typeface="Arial" panose="020B0604020202020204" pitchFamily="34" charset="0"/>
              </a:rPr>
              <a:t>nghiệm</a:t>
            </a:r>
            <a:endParaRPr lang="vi-VN" altLang="vi-VN" sz="2400" b="1" spc="600" dirty="0">
              <a:solidFill>
                <a:schemeClr val="bg1"/>
              </a:solidFill>
              <a:latin typeface="Arial" panose="020B0604020202020204" pitchFamily="34" charset="0"/>
              <a:ea typeface="Noto Sans"/>
              <a:cs typeface="Arial" panose="020B0604020202020204" pitchFamily="34" charset="0"/>
            </a:endParaRPr>
          </a:p>
        </p:txBody>
      </p:sp>
      <p:pic>
        <p:nvPicPr>
          <p:cNvPr id="5130" name="Picture 1">
            <a:extLst>
              <a:ext uri="{FF2B5EF4-FFF2-40B4-BE49-F238E27FC236}">
                <a16:creationId xmlns:a16="http://schemas.microsoft.com/office/drawing/2014/main" id="{A6C831E5-AF5D-4466-8ABF-FE4E4C7B0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84" y="1128402"/>
            <a:ext cx="2776537" cy="207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
            <a:extLst>
              <a:ext uri="{FF2B5EF4-FFF2-40B4-BE49-F238E27FC236}">
                <a16:creationId xmlns:a16="http://schemas.microsoft.com/office/drawing/2014/main" id="{23D8D4E6-5FC9-4720-9706-F5CD8FCB1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184" y="3406447"/>
            <a:ext cx="2758273" cy="2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
            <a:extLst>
              <a:ext uri="{FF2B5EF4-FFF2-40B4-BE49-F238E27FC236}">
                <a16:creationId xmlns:a16="http://schemas.microsoft.com/office/drawing/2014/main" id="{C97DF431-CF8A-4E20-BD80-B4768B5D1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0905" y="1128402"/>
            <a:ext cx="2783582" cy="207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
            <a:extLst>
              <a:ext uri="{FF2B5EF4-FFF2-40B4-BE49-F238E27FC236}">
                <a16:creationId xmlns:a16="http://schemas.microsoft.com/office/drawing/2014/main" id="{58C2F29B-2980-41B1-87F2-BD1EA4791F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0905" y="3493214"/>
            <a:ext cx="2948252" cy="217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317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PowerPoint 演示文稿"/>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1913</TotalTime>
  <Words>1016</Words>
  <Application>Microsoft Office PowerPoint</Application>
  <PresentationFormat>Widescreen</PresentationFormat>
  <Paragraphs>87</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DengXian</vt:lpstr>
      <vt:lpstr>Microsoft YaHei</vt:lpstr>
      <vt:lpstr>Arial</vt:lpstr>
      <vt:lpstr>Noto Sans</vt:lpstr>
      <vt:lpstr>Times New Roman</vt:lpstr>
      <vt:lpstr>千图网拥有20W+精美PPT模板 更多PPT模板下载至：www.58pic.com/office/ppt​​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Administrator</cp:lastModifiedBy>
  <cp:revision>253</cp:revision>
  <dcterms:created xsi:type="dcterms:W3CDTF">2018-02-23T07:21:57Z</dcterms:created>
  <dcterms:modified xsi:type="dcterms:W3CDTF">2025-06-10T00:43:38Z</dcterms:modified>
</cp:coreProperties>
</file>